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9" r:id="rId21"/>
    <p:sldId id="280" r:id="rId22"/>
    <p:sldId id="281" r:id="rId23"/>
    <p:sldId id="282" r:id="rId24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6E2CC-5D96-40A2-903B-C08B22276018}" v="21" dt="2025-09-22T15:11:27.1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89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1F00-F9C1-4AA0-915C-BA86180E926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7C57-374F-4DE1-A713-D83C2A5C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072" y="6402323"/>
            <a:ext cx="4894837" cy="9128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43356" y="6396227"/>
            <a:ext cx="3651250" cy="919480"/>
          </a:xfrm>
          <a:custGeom>
            <a:avLst/>
            <a:gdLst/>
            <a:ahLst/>
            <a:cxnLst/>
            <a:rect l="l" t="t" r="r" b="b"/>
            <a:pathLst>
              <a:path w="3651250" h="919479">
                <a:moveTo>
                  <a:pt x="3651010" y="918972"/>
                </a:moveTo>
                <a:lnTo>
                  <a:pt x="0" y="0"/>
                </a:lnTo>
                <a:lnTo>
                  <a:pt x="7619" y="6858"/>
                </a:lnTo>
                <a:lnTo>
                  <a:pt x="2868477" y="918972"/>
                </a:lnTo>
                <a:lnTo>
                  <a:pt x="3651010" y="918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242303"/>
            <a:ext cx="3400043" cy="10728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241541"/>
            <a:ext cx="3370326" cy="10736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4907" y="862838"/>
            <a:ext cx="53854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2228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ECE6-5A01-4E62-98FE-6FAC9D5EC3DB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2228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1EAD-A97B-42C2-9593-2DA8AB9587B7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2228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4BD3-50D8-4C5D-9A22-C66792FF97CA}" type="datetime1">
              <a:rPr lang="en-US" smtClean="0"/>
              <a:t>9/22/2025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072" y="6402323"/>
            <a:ext cx="4894837" cy="9128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43356" y="6396227"/>
            <a:ext cx="3651250" cy="919480"/>
          </a:xfrm>
          <a:custGeom>
            <a:avLst/>
            <a:gdLst/>
            <a:ahLst/>
            <a:cxnLst/>
            <a:rect l="l" t="t" r="r" b="b"/>
            <a:pathLst>
              <a:path w="3651250" h="919479">
                <a:moveTo>
                  <a:pt x="3651010" y="918972"/>
                </a:moveTo>
                <a:lnTo>
                  <a:pt x="0" y="0"/>
                </a:lnTo>
                <a:lnTo>
                  <a:pt x="7619" y="6858"/>
                </a:lnTo>
                <a:lnTo>
                  <a:pt x="2868477" y="918972"/>
                </a:lnTo>
                <a:lnTo>
                  <a:pt x="3651010" y="918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242303"/>
            <a:ext cx="3400043" cy="10728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241541"/>
            <a:ext cx="3370326" cy="10736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2228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2FBD9-BC8D-4189-8808-AB3B5D774D69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F4B0-C36A-4E04-B0B0-4FDE84BED8C4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2287" y="744346"/>
            <a:ext cx="6973824" cy="111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2228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E976-888D-4AD4-A926-EFB5D6DD12FB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apps.nd.gov/docr/cosmos/men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tdhelp@nd.go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5410200"/>
            <a:ext cx="9144000" cy="1905000"/>
            <a:chOff x="457200" y="5410200"/>
            <a:chExt cx="9144000" cy="190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5029" y="5410200"/>
              <a:ext cx="7456169" cy="4884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9213" y="5695188"/>
              <a:ext cx="9032240" cy="788670"/>
            </a:xfrm>
            <a:custGeom>
              <a:avLst/>
              <a:gdLst/>
              <a:ahLst/>
              <a:cxnLst/>
              <a:rect l="l" t="t" r="r" b="b"/>
              <a:pathLst>
                <a:path w="9032240" h="788670">
                  <a:moveTo>
                    <a:pt x="9031986" y="788670"/>
                  </a:moveTo>
                  <a:lnTo>
                    <a:pt x="9031986" y="0"/>
                  </a:lnTo>
                  <a:lnTo>
                    <a:pt x="0" y="0"/>
                  </a:lnTo>
                  <a:lnTo>
                    <a:pt x="9031986" y="788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452871"/>
              <a:ext cx="9143999" cy="18623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5449823"/>
              <a:ext cx="9144000" cy="80162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8002" y="3873246"/>
            <a:ext cx="3991355" cy="69113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26A81F-F52C-E116-8529-3D12BEF6DF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360F17-45E7-8292-7A57-452ACCB6B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125" y="993708"/>
            <a:ext cx="5983326" cy="1444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20952" y="2665476"/>
            <a:ext cx="7324725" cy="3785870"/>
            <a:chOff x="1520952" y="2665476"/>
            <a:chExt cx="7324725" cy="37858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0952" y="2809138"/>
              <a:ext cx="7324343" cy="36419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96740" y="2665476"/>
              <a:ext cx="791210" cy="2484120"/>
            </a:xfrm>
            <a:custGeom>
              <a:avLst/>
              <a:gdLst/>
              <a:ahLst/>
              <a:cxnLst/>
              <a:rect l="l" t="t" r="r" b="b"/>
              <a:pathLst>
                <a:path w="791210" h="2484120">
                  <a:moveTo>
                    <a:pt x="27445" y="2447281"/>
                  </a:moveTo>
                  <a:lnTo>
                    <a:pt x="12954" y="2384298"/>
                  </a:lnTo>
                  <a:lnTo>
                    <a:pt x="12192" y="2381250"/>
                  </a:lnTo>
                  <a:lnTo>
                    <a:pt x="8382" y="2378964"/>
                  </a:lnTo>
                  <a:lnTo>
                    <a:pt x="2286" y="2380488"/>
                  </a:lnTo>
                  <a:lnTo>
                    <a:pt x="0" y="2384298"/>
                  </a:lnTo>
                  <a:lnTo>
                    <a:pt x="762" y="2387346"/>
                  </a:lnTo>
                  <a:lnTo>
                    <a:pt x="20574" y="2474108"/>
                  </a:lnTo>
                  <a:lnTo>
                    <a:pt x="20574" y="2469642"/>
                  </a:lnTo>
                  <a:lnTo>
                    <a:pt x="27445" y="2447281"/>
                  </a:lnTo>
                  <a:close/>
                </a:path>
                <a:path w="791210" h="2484120">
                  <a:moveTo>
                    <a:pt x="30443" y="2460308"/>
                  </a:moveTo>
                  <a:lnTo>
                    <a:pt x="27445" y="2447281"/>
                  </a:lnTo>
                  <a:lnTo>
                    <a:pt x="20574" y="2469642"/>
                  </a:lnTo>
                  <a:lnTo>
                    <a:pt x="22860" y="2470356"/>
                  </a:lnTo>
                  <a:lnTo>
                    <a:pt x="22860" y="2467356"/>
                  </a:lnTo>
                  <a:lnTo>
                    <a:pt x="30443" y="2460308"/>
                  </a:lnTo>
                  <a:close/>
                </a:path>
                <a:path w="791210" h="2484120">
                  <a:moveTo>
                    <a:pt x="99060" y="2410206"/>
                  </a:moveTo>
                  <a:lnTo>
                    <a:pt x="93726" y="2404872"/>
                  </a:lnTo>
                  <a:lnTo>
                    <a:pt x="89916" y="2404872"/>
                  </a:lnTo>
                  <a:lnTo>
                    <a:pt x="87630" y="2407158"/>
                  </a:lnTo>
                  <a:lnTo>
                    <a:pt x="39339" y="2452039"/>
                  </a:lnTo>
                  <a:lnTo>
                    <a:pt x="32766" y="2473452"/>
                  </a:lnTo>
                  <a:lnTo>
                    <a:pt x="20574" y="2469642"/>
                  </a:lnTo>
                  <a:lnTo>
                    <a:pt x="20574" y="2474108"/>
                  </a:lnTo>
                  <a:lnTo>
                    <a:pt x="22860" y="2484120"/>
                  </a:lnTo>
                  <a:lnTo>
                    <a:pt x="96012" y="2416302"/>
                  </a:lnTo>
                  <a:lnTo>
                    <a:pt x="98298" y="2414016"/>
                  </a:lnTo>
                  <a:lnTo>
                    <a:pt x="99060" y="2410206"/>
                  </a:lnTo>
                  <a:close/>
                </a:path>
                <a:path w="791210" h="2484120">
                  <a:moveTo>
                    <a:pt x="32766" y="2470404"/>
                  </a:moveTo>
                  <a:lnTo>
                    <a:pt x="30443" y="2460308"/>
                  </a:lnTo>
                  <a:lnTo>
                    <a:pt x="22860" y="2467356"/>
                  </a:lnTo>
                  <a:lnTo>
                    <a:pt x="32766" y="2470404"/>
                  </a:lnTo>
                  <a:close/>
                </a:path>
                <a:path w="791210" h="2484120">
                  <a:moveTo>
                    <a:pt x="32766" y="2473452"/>
                  </a:moveTo>
                  <a:lnTo>
                    <a:pt x="32766" y="2470404"/>
                  </a:lnTo>
                  <a:lnTo>
                    <a:pt x="22860" y="2467356"/>
                  </a:lnTo>
                  <a:lnTo>
                    <a:pt x="22860" y="2470356"/>
                  </a:lnTo>
                  <a:lnTo>
                    <a:pt x="32766" y="2473452"/>
                  </a:lnTo>
                  <a:close/>
                </a:path>
                <a:path w="791210" h="2484120">
                  <a:moveTo>
                    <a:pt x="790955" y="3810"/>
                  </a:moveTo>
                  <a:lnTo>
                    <a:pt x="779526" y="0"/>
                  </a:lnTo>
                  <a:lnTo>
                    <a:pt x="27445" y="2447281"/>
                  </a:lnTo>
                  <a:lnTo>
                    <a:pt x="30443" y="2460308"/>
                  </a:lnTo>
                  <a:lnTo>
                    <a:pt x="39339" y="2452039"/>
                  </a:lnTo>
                  <a:lnTo>
                    <a:pt x="790955" y="3810"/>
                  </a:lnTo>
                  <a:close/>
                </a:path>
                <a:path w="791210" h="2484120">
                  <a:moveTo>
                    <a:pt x="39339" y="2452039"/>
                  </a:moveTo>
                  <a:lnTo>
                    <a:pt x="30443" y="2460308"/>
                  </a:lnTo>
                  <a:lnTo>
                    <a:pt x="32766" y="2470404"/>
                  </a:lnTo>
                  <a:lnTo>
                    <a:pt x="32766" y="2473452"/>
                  </a:lnTo>
                  <a:lnTo>
                    <a:pt x="39339" y="2452039"/>
                  </a:lnTo>
                  <a:close/>
                </a:path>
              </a:pathLst>
            </a:custGeom>
            <a:solidFill>
              <a:srgbClr val="49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32EEA4-918A-05B2-3E21-9CDB5293BA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CCA80-7BF8-75B3-FC25-ACAE86B9A861}"/>
              </a:ext>
            </a:extLst>
          </p:cNvPr>
          <p:cNvSpPr txBox="1"/>
          <p:nvPr/>
        </p:nvSpPr>
        <p:spPr>
          <a:xfrm>
            <a:off x="1122591" y="584084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REQUEST </a:t>
            </a:r>
            <a:r>
              <a:rPr lang="en-US" sz="2800" b="1" dirty="0">
                <a:solidFill>
                  <a:schemeClr val="accent1"/>
                </a:solidFill>
              </a:rPr>
              <a:t>COSMOS</a:t>
            </a:r>
            <a:r>
              <a:rPr lang="en-US" sz="2800" b="1" dirty="0"/>
              <a:t> SYSTEM ACCESS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000" b="1" dirty="0"/>
              <a:t>Login with your North Dakota Login ID and Password on the left side of the screen to Request </a:t>
            </a:r>
            <a:r>
              <a:rPr lang="en-US" sz="2000" b="1" dirty="0">
                <a:solidFill>
                  <a:schemeClr val="accent1"/>
                </a:solidFill>
              </a:rPr>
              <a:t>COSMOS</a:t>
            </a:r>
            <a:r>
              <a:rPr lang="en-US" sz="2000" b="1" dirty="0"/>
              <a:t> System access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E3D66-9828-4DE9-4E80-B95ACA74FE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74655-EE0B-8C4B-4221-B7625170B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458" y="2975365"/>
            <a:ext cx="5181600" cy="42198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11FB9A-6E56-6078-70EB-25D1F056B82C}"/>
              </a:ext>
            </a:extLst>
          </p:cNvPr>
          <p:cNvSpPr txBox="1"/>
          <p:nvPr/>
        </p:nvSpPr>
        <p:spPr>
          <a:xfrm>
            <a:off x="511444" y="392314"/>
            <a:ext cx="90678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 </a:t>
            </a:r>
            <a:r>
              <a:rPr lang="en-US" sz="2400" b="1" dirty="0">
                <a:solidFill>
                  <a:srgbClr val="0070C0"/>
                </a:solidFill>
              </a:rPr>
              <a:t>COSMOS</a:t>
            </a:r>
            <a:r>
              <a:rPr lang="en-US" sz="2400" b="1" dirty="0"/>
              <a:t> SYSTEM ACCESS (CONT.)</a:t>
            </a:r>
          </a:p>
          <a:p>
            <a:endParaRPr lang="en-US" dirty="0"/>
          </a:p>
          <a:p>
            <a:pPr algn="ctr"/>
            <a:r>
              <a:rPr lang="en-US" b="1" dirty="0"/>
              <a:t>Complete and submit the </a:t>
            </a:r>
            <a:r>
              <a:rPr lang="en-US" b="1" dirty="0">
                <a:solidFill>
                  <a:srgbClr val="0070C0"/>
                </a:solidFill>
              </a:rPr>
              <a:t>Request System Access </a:t>
            </a:r>
            <a:r>
              <a:rPr lang="en-US" b="1" dirty="0"/>
              <a:t>Page</a:t>
            </a:r>
          </a:p>
          <a:p>
            <a:pPr algn="ctr"/>
            <a:endParaRPr lang="en-US" b="1" dirty="0"/>
          </a:p>
          <a:p>
            <a:pPr algn="ctr"/>
            <a:r>
              <a:rPr lang="en-US" sz="1700" b="1" dirty="0"/>
              <a:t>VOCA and RSAT subgrantees are </a:t>
            </a:r>
            <a:r>
              <a:rPr lang="en-US" sz="1700" b="1" u="sng" dirty="0"/>
              <a:t>required</a:t>
            </a:r>
            <a:r>
              <a:rPr lang="en-US" sz="1700" b="1" dirty="0"/>
              <a:t> to provide a current UEI/SAM Info and Expiration Date. Other subgrantees, leave these fields blank. 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/>
              <a:t>Contacts: Add Point of Contact, Fiscal Point of Contact, and Performance Reporting Point of Contacts for your agency. These may be assigned to the same individual.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26449" y="1498803"/>
            <a:ext cx="6191250" cy="10420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635" algn="ctr">
              <a:lnSpc>
                <a:spcPct val="108400"/>
              </a:lnSpc>
              <a:spcBef>
                <a:spcPts val="300"/>
              </a:spcBef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Home</a:t>
            </a:r>
            <a:r>
              <a:rPr sz="20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Tab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contains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Work</a:t>
            </a:r>
            <a:r>
              <a:rPr sz="20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Queue</a:t>
            </a:r>
            <a:r>
              <a:rPr sz="20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section,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your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agency’s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task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information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center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receiving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notices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similar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example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below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0275" y="1009997"/>
            <a:ext cx="1567500" cy="2328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20952" y="2511551"/>
            <a:ext cx="7054215" cy="4048125"/>
            <a:chOff x="1520952" y="2511551"/>
            <a:chExt cx="7054215" cy="40481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0952" y="3041904"/>
              <a:ext cx="7053833" cy="35173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3416" y="4166616"/>
              <a:ext cx="100584" cy="1005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06596" y="2511551"/>
              <a:ext cx="1790064" cy="2746375"/>
            </a:xfrm>
            <a:custGeom>
              <a:avLst/>
              <a:gdLst/>
              <a:ahLst/>
              <a:cxnLst/>
              <a:rect l="l" t="t" r="r" b="b"/>
              <a:pathLst>
                <a:path w="1790064" h="2746375">
                  <a:moveTo>
                    <a:pt x="17525" y="2647950"/>
                  </a:moveTo>
                  <a:lnTo>
                    <a:pt x="17525" y="2644902"/>
                  </a:lnTo>
                  <a:lnTo>
                    <a:pt x="14477" y="2641854"/>
                  </a:lnTo>
                  <a:lnTo>
                    <a:pt x="11429" y="2641854"/>
                  </a:lnTo>
                  <a:lnTo>
                    <a:pt x="7619" y="2641092"/>
                  </a:lnTo>
                  <a:lnTo>
                    <a:pt x="4571" y="2644140"/>
                  </a:lnTo>
                  <a:lnTo>
                    <a:pt x="4571" y="2647950"/>
                  </a:lnTo>
                  <a:lnTo>
                    <a:pt x="0" y="2746248"/>
                  </a:lnTo>
                  <a:lnTo>
                    <a:pt x="1523" y="2745486"/>
                  </a:lnTo>
                  <a:lnTo>
                    <a:pt x="1523" y="2732532"/>
                  </a:lnTo>
                  <a:lnTo>
                    <a:pt x="14155" y="2713116"/>
                  </a:lnTo>
                  <a:lnTo>
                    <a:pt x="17525" y="2647950"/>
                  </a:lnTo>
                  <a:close/>
                </a:path>
                <a:path w="1790064" h="2746375">
                  <a:moveTo>
                    <a:pt x="14155" y="2713116"/>
                  </a:moveTo>
                  <a:lnTo>
                    <a:pt x="1523" y="2732532"/>
                  </a:lnTo>
                  <a:lnTo>
                    <a:pt x="3809" y="2734001"/>
                  </a:lnTo>
                  <a:lnTo>
                    <a:pt x="3809" y="2730246"/>
                  </a:lnTo>
                  <a:lnTo>
                    <a:pt x="13522" y="2725342"/>
                  </a:lnTo>
                  <a:lnTo>
                    <a:pt x="14155" y="2713116"/>
                  </a:lnTo>
                  <a:close/>
                </a:path>
                <a:path w="1790064" h="2746375">
                  <a:moveTo>
                    <a:pt x="92963" y="2696718"/>
                  </a:moveTo>
                  <a:lnTo>
                    <a:pt x="90677" y="2693670"/>
                  </a:lnTo>
                  <a:lnTo>
                    <a:pt x="89153" y="2690622"/>
                  </a:lnTo>
                  <a:lnTo>
                    <a:pt x="85343" y="2689098"/>
                  </a:lnTo>
                  <a:lnTo>
                    <a:pt x="25150" y="2719472"/>
                  </a:lnTo>
                  <a:lnTo>
                    <a:pt x="12191" y="2739390"/>
                  </a:lnTo>
                  <a:lnTo>
                    <a:pt x="1523" y="2732532"/>
                  </a:lnTo>
                  <a:lnTo>
                    <a:pt x="1523" y="2745486"/>
                  </a:lnTo>
                  <a:lnTo>
                    <a:pt x="91439" y="2700528"/>
                  </a:lnTo>
                  <a:lnTo>
                    <a:pt x="92963" y="2696718"/>
                  </a:lnTo>
                  <a:close/>
                </a:path>
                <a:path w="1790064" h="2746375">
                  <a:moveTo>
                    <a:pt x="13522" y="2725342"/>
                  </a:moveTo>
                  <a:lnTo>
                    <a:pt x="3809" y="2730246"/>
                  </a:lnTo>
                  <a:lnTo>
                    <a:pt x="12953" y="2736342"/>
                  </a:lnTo>
                  <a:lnTo>
                    <a:pt x="13522" y="2725342"/>
                  </a:lnTo>
                  <a:close/>
                </a:path>
                <a:path w="1790064" h="2746375">
                  <a:moveTo>
                    <a:pt x="25150" y="2719472"/>
                  </a:moveTo>
                  <a:lnTo>
                    <a:pt x="13522" y="2725342"/>
                  </a:lnTo>
                  <a:lnTo>
                    <a:pt x="12953" y="2736342"/>
                  </a:lnTo>
                  <a:lnTo>
                    <a:pt x="3809" y="2730246"/>
                  </a:lnTo>
                  <a:lnTo>
                    <a:pt x="3809" y="2734001"/>
                  </a:lnTo>
                  <a:lnTo>
                    <a:pt x="12191" y="2739390"/>
                  </a:lnTo>
                  <a:lnTo>
                    <a:pt x="25150" y="2719472"/>
                  </a:lnTo>
                  <a:close/>
                </a:path>
                <a:path w="1790064" h="2746375">
                  <a:moveTo>
                    <a:pt x="1789937" y="6857"/>
                  </a:moveTo>
                  <a:lnTo>
                    <a:pt x="1779269" y="0"/>
                  </a:lnTo>
                  <a:lnTo>
                    <a:pt x="14155" y="2713116"/>
                  </a:lnTo>
                  <a:lnTo>
                    <a:pt x="13522" y="2725342"/>
                  </a:lnTo>
                  <a:lnTo>
                    <a:pt x="25150" y="2719472"/>
                  </a:lnTo>
                  <a:lnTo>
                    <a:pt x="1789937" y="6857"/>
                  </a:lnTo>
                  <a:close/>
                </a:path>
              </a:pathLst>
            </a:custGeom>
            <a:solidFill>
              <a:srgbClr val="49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00CF01F-88BA-5A02-A557-A2B65B62A6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4064" y="943289"/>
            <a:ext cx="6800503" cy="169212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35674E-45A2-1858-E8E6-1B94D409CC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565439-A500-1A1E-A0A5-3B4AD987B488}"/>
              </a:ext>
            </a:extLst>
          </p:cNvPr>
          <p:cNvGrpSpPr/>
          <p:nvPr/>
        </p:nvGrpSpPr>
        <p:grpSpPr>
          <a:xfrm>
            <a:off x="685800" y="2830147"/>
            <a:ext cx="8435473" cy="3291285"/>
            <a:chOff x="685800" y="2830147"/>
            <a:chExt cx="8435473" cy="329128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2B60EC-7D4E-1A68-A279-F1CCBF473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2971800"/>
              <a:ext cx="8435473" cy="3149632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686A18-91AF-FAA4-9673-119A3C947DED}"/>
                </a:ext>
              </a:extLst>
            </p:cNvPr>
            <p:cNvCxnSpPr/>
            <p:nvPr/>
          </p:nvCxnSpPr>
          <p:spPr>
            <a:xfrm flipH="1">
              <a:off x="4343400" y="2830147"/>
              <a:ext cx="990600" cy="9144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1577" y="872836"/>
            <a:ext cx="4900905" cy="5985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79830" y="1828291"/>
            <a:ext cx="787527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Click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on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arrow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located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Select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Grant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section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apply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12745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grant.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Click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on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grant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your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agency</a:t>
            </a:r>
            <a:r>
              <a:rPr sz="1800" b="1" spc="-3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intends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apply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start</a:t>
            </a:r>
            <a:r>
              <a:rPr sz="1800" b="1" spc="-2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12745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application</a:t>
            </a:r>
            <a:r>
              <a:rPr sz="1800" b="1" spc="-1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45"/>
                </a:solidFill>
                <a:latin typeface="Arial"/>
                <a:cs typeface="Arial"/>
              </a:rPr>
              <a:t>process.</a:t>
            </a:r>
            <a:r>
              <a:rPr sz="1800" b="1" spc="-3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Each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available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grant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applied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separately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2598" y="5596374"/>
            <a:ext cx="7708900" cy="781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7600"/>
              </a:lnSpc>
              <a:spcBef>
                <a:spcPts val="36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Applications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progress”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saved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later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date </a:t>
            </a:r>
            <a:r>
              <a:rPr sz="1800" b="1" dirty="0">
                <a:latin typeface="Arial"/>
                <a:cs typeface="Arial"/>
              </a:rPr>
              <a:t>“In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progress”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applications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located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HOME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Awards</a:t>
            </a:r>
            <a:r>
              <a:rPr sz="18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5F5D3DB-C642-43DF-CB5D-456BDBC856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372281-B724-C8F9-80AA-AD6A3922F6D4}"/>
              </a:ext>
            </a:extLst>
          </p:cNvPr>
          <p:cNvGrpSpPr/>
          <p:nvPr/>
        </p:nvGrpSpPr>
        <p:grpSpPr>
          <a:xfrm>
            <a:off x="1292598" y="2819400"/>
            <a:ext cx="7583142" cy="2545207"/>
            <a:chOff x="1292598" y="2819400"/>
            <a:chExt cx="7583142" cy="25452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732F19-D0FE-0A50-B7FC-37B10322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2598" y="2819400"/>
              <a:ext cx="7583142" cy="254520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9F51E9-4E2D-0EBC-16C5-5DA99255CC8B}"/>
                </a:ext>
              </a:extLst>
            </p:cNvPr>
            <p:cNvCxnSpPr/>
            <p:nvPr/>
          </p:nvCxnSpPr>
          <p:spPr>
            <a:xfrm flipH="1">
              <a:off x="5562600" y="3352800"/>
              <a:ext cx="9144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VIEW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GRANT</a:t>
            </a:r>
            <a:r>
              <a:rPr sz="2400" spc="-1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FF"/>
                </a:solidFill>
              </a:rPr>
              <a:t>APPLICATION</a:t>
            </a:r>
            <a:r>
              <a:rPr sz="2400" spc="-55" dirty="0">
                <a:solidFill>
                  <a:srgbClr val="0000FF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PANELS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66697" y="1656842"/>
            <a:ext cx="7221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5910" marR="5080" indent="-1553845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Arial"/>
                <a:cs typeface="Arial"/>
              </a:rPr>
              <a:t>Click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Expand</a:t>
            </a:r>
            <a:r>
              <a:rPr sz="20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sz="20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Panels</a:t>
            </a:r>
            <a:r>
              <a:rPr sz="20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button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45"/>
                </a:solidFill>
                <a:latin typeface="Arial"/>
                <a:cs typeface="Arial"/>
              </a:rPr>
              <a:t>view</a:t>
            </a:r>
            <a:r>
              <a:rPr sz="2000" b="1" spc="-6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45"/>
                </a:solidFill>
                <a:latin typeface="Arial"/>
                <a:cs typeface="Arial"/>
              </a:rPr>
              <a:t>and</a:t>
            </a:r>
            <a:r>
              <a:rPr sz="2000" b="1" spc="-4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45"/>
                </a:solidFill>
                <a:latin typeface="Arial"/>
                <a:cs typeface="Arial"/>
              </a:rPr>
              <a:t>complete</a:t>
            </a:r>
            <a:r>
              <a:rPr sz="2000" b="1" spc="-5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12745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212745"/>
                </a:solidFill>
                <a:latin typeface="Arial"/>
                <a:cs typeface="Arial"/>
              </a:rPr>
              <a:t>requested</a:t>
            </a:r>
            <a:r>
              <a:rPr sz="2000" b="1" spc="-85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12745"/>
                </a:solidFill>
                <a:latin typeface="Arial"/>
                <a:cs typeface="Arial"/>
              </a:rPr>
              <a:t>application</a:t>
            </a:r>
            <a:r>
              <a:rPr sz="2000" b="1" spc="-90" dirty="0">
                <a:solidFill>
                  <a:srgbClr val="21274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12745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8749-1935-E79E-E51B-439382FAEC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BD4F01-5EDD-643F-6C56-075D7A181B73}"/>
              </a:ext>
            </a:extLst>
          </p:cNvPr>
          <p:cNvGrpSpPr/>
          <p:nvPr/>
        </p:nvGrpSpPr>
        <p:grpSpPr>
          <a:xfrm>
            <a:off x="1547241" y="2493620"/>
            <a:ext cx="6963917" cy="4445960"/>
            <a:chOff x="1547241" y="2493620"/>
            <a:chExt cx="6963917" cy="44459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04E86A-CB06-D598-3BC4-90E43C5E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241" y="2493620"/>
              <a:ext cx="6963917" cy="444596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9853666-0706-F22B-FD3A-98334D317E30}"/>
                </a:ext>
              </a:extLst>
            </p:cNvPr>
            <p:cNvCxnSpPr/>
            <p:nvPr/>
          </p:nvCxnSpPr>
          <p:spPr>
            <a:xfrm>
              <a:off x="6096000" y="2670442"/>
              <a:ext cx="1905000" cy="1447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8740" y="3077806"/>
            <a:ext cx="3308985" cy="288027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280"/>
              </a:spcBef>
              <a:buClr>
                <a:srgbClr val="4E67C8"/>
              </a:buClr>
              <a:buSzPct val="66666"/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General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Panel</a:t>
            </a:r>
            <a:endParaRPr sz="18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85"/>
              </a:spcBef>
              <a:buClr>
                <a:srgbClr val="4E67C8"/>
              </a:buClr>
              <a:buSzPct val="66666"/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Narrative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Panel</a:t>
            </a:r>
            <a:endParaRPr sz="18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85"/>
              </a:spcBef>
              <a:buClr>
                <a:srgbClr val="4E67C8"/>
              </a:buClr>
              <a:buSzPct val="66666"/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Budget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Panel</a:t>
            </a:r>
            <a:endParaRPr sz="1800" dirty="0">
              <a:latin typeface="Arial"/>
              <a:cs typeface="Arial"/>
            </a:endParaRPr>
          </a:p>
          <a:p>
            <a:pPr marL="298450" marR="309245" indent="-285750">
              <a:lnSpc>
                <a:spcPts val="1939"/>
              </a:lnSpc>
              <a:spcBef>
                <a:spcPts val="434"/>
              </a:spcBef>
              <a:buClr>
                <a:srgbClr val="4E67C8"/>
              </a:buClr>
              <a:buSzPct val="66666"/>
              <a:buChar char="•"/>
              <a:tabLst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Documents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Attachments Panel</a:t>
            </a:r>
            <a:endParaRPr sz="18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5"/>
              </a:spcBef>
              <a:buClr>
                <a:srgbClr val="4E67C8"/>
              </a:buClr>
              <a:buSzPct val="66666"/>
              <a:buChar char="•"/>
              <a:tabLst>
                <a:tab pos="297815" algn="l"/>
              </a:tabLst>
            </a:pPr>
            <a:r>
              <a:rPr sz="1800" dirty="0">
                <a:latin typeface="Arial"/>
                <a:cs typeface="Arial"/>
              </a:rPr>
              <a:t>Submission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Comments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Panel</a:t>
            </a:r>
            <a:endParaRPr lang="en-US" sz="1800" spc="-1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5"/>
              </a:spcBef>
              <a:buClr>
                <a:srgbClr val="4E67C8"/>
              </a:buClr>
              <a:buSzPct val="66666"/>
              <a:buChar char="•"/>
              <a:tabLst>
                <a:tab pos="297815" algn="l"/>
              </a:tabLst>
            </a:pPr>
            <a:endParaRPr lang="en-US" sz="18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buClr>
                <a:srgbClr val="4E67C8"/>
              </a:buClr>
              <a:buSzPct val="66666"/>
              <a:tabLst>
                <a:tab pos="297815" algn="l"/>
              </a:tabLst>
            </a:pPr>
            <a:r>
              <a:rPr lang="en-US" b="1" spc="-10" dirty="0">
                <a:latin typeface="Arial"/>
                <a:cs typeface="Arial"/>
              </a:rPr>
              <a:t>NOTE</a:t>
            </a:r>
            <a:r>
              <a:rPr lang="en-US" spc="-10" dirty="0">
                <a:latin typeface="Arial"/>
                <a:cs typeface="Arial"/>
              </a:rPr>
              <a:t>: Some grant applications may have additional panels to complete. 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8869" y="822891"/>
            <a:ext cx="7365560" cy="193707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6C5AD2-494C-8F44-0E1F-DD346B84EB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BC34A2-18D4-404E-FABB-0AA493BF6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068" y="3124200"/>
            <a:ext cx="5564632" cy="36083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675" y="1080448"/>
            <a:ext cx="7840285" cy="21824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6104" y="3578351"/>
            <a:ext cx="5437632" cy="302209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251959" y="2330195"/>
            <a:ext cx="293370" cy="304800"/>
          </a:xfrm>
          <a:custGeom>
            <a:avLst/>
            <a:gdLst/>
            <a:ahLst/>
            <a:cxnLst/>
            <a:rect l="l" t="t" r="r" b="b"/>
            <a:pathLst>
              <a:path w="293370" h="304800">
                <a:moveTo>
                  <a:pt x="293370" y="152399"/>
                </a:moveTo>
                <a:lnTo>
                  <a:pt x="285902" y="104070"/>
                </a:lnTo>
                <a:lnTo>
                  <a:pt x="265084" y="62215"/>
                </a:lnTo>
                <a:lnTo>
                  <a:pt x="233293" y="29285"/>
                </a:lnTo>
                <a:lnTo>
                  <a:pt x="192907" y="7729"/>
                </a:lnTo>
                <a:lnTo>
                  <a:pt x="146304" y="0"/>
                </a:lnTo>
                <a:lnTo>
                  <a:pt x="100071" y="7729"/>
                </a:lnTo>
                <a:lnTo>
                  <a:pt x="59911" y="29285"/>
                </a:lnTo>
                <a:lnTo>
                  <a:pt x="28236" y="62215"/>
                </a:lnTo>
                <a:lnTo>
                  <a:pt x="7461" y="104070"/>
                </a:lnTo>
                <a:lnTo>
                  <a:pt x="0" y="152400"/>
                </a:lnTo>
                <a:lnTo>
                  <a:pt x="7461" y="200436"/>
                </a:lnTo>
                <a:lnTo>
                  <a:pt x="28236" y="242255"/>
                </a:lnTo>
                <a:lnTo>
                  <a:pt x="59911" y="275295"/>
                </a:lnTo>
                <a:lnTo>
                  <a:pt x="100071" y="296997"/>
                </a:lnTo>
                <a:lnTo>
                  <a:pt x="146304" y="304800"/>
                </a:lnTo>
                <a:lnTo>
                  <a:pt x="192907" y="296997"/>
                </a:lnTo>
                <a:lnTo>
                  <a:pt x="233293" y="275295"/>
                </a:lnTo>
                <a:lnTo>
                  <a:pt x="265084" y="242255"/>
                </a:lnTo>
                <a:lnTo>
                  <a:pt x="285902" y="200436"/>
                </a:lnTo>
                <a:lnTo>
                  <a:pt x="293370" y="152399"/>
                </a:lnTo>
                <a:close/>
              </a:path>
            </a:pathLst>
          </a:custGeom>
          <a:solidFill>
            <a:srgbClr val="C32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8226" y="232587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5200" y="3272790"/>
            <a:ext cx="1682114" cy="1908810"/>
          </a:xfrm>
          <a:custGeom>
            <a:avLst/>
            <a:gdLst/>
            <a:ahLst/>
            <a:cxnLst/>
            <a:rect l="l" t="t" r="r" b="b"/>
            <a:pathLst>
              <a:path w="1682114" h="1908810">
                <a:moveTo>
                  <a:pt x="32765" y="1811274"/>
                </a:moveTo>
                <a:lnTo>
                  <a:pt x="30479" y="1807464"/>
                </a:lnTo>
                <a:lnTo>
                  <a:pt x="26669" y="1806702"/>
                </a:lnTo>
                <a:lnTo>
                  <a:pt x="23621" y="1805939"/>
                </a:lnTo>
                <a:lnTo>
                  <a:pt x="19770" y="1808251"/>
                </a:lnTo>
                <a:lnTo>
                  <a:pt x="19770" y="1808435"/>
                </a:lnTo>
                <a:lnTo>
                  <a:pt x="0" y="1908810"/>
                </a:lnTo>
                <a:lnTo>
                  <a:pt x="3809" y="1907550"/>
                </a:lnTo>
                <a:lnTo>
                  <a:pt x="3809" y="1895856"/>
                </a:lnTo>
                <a:lnTo>
                  <a:pt x="19770" y="1877715"/>
                </a:lnTo>
                <a:lnTo>
                  <a:pt x="32003" y="1814322"/>
                </a:lnTo>
                <a:lnTo>
                  <a:pt x="32765" y="1811274"/>
                </a:lnTo>
                <a:close/>
              </a:path>
              <a:path w="1682114" h="1908810">
                <a:moveTo>
                  <a:pt x="19770" y="1877715"/>
                </a:moveTo>
                <a:lnTo>
                  <a:pt x="3809" y="1895856"/>
                </a:lnTo>
                <a:lnTo>
                  <a:pt x="6857" y="1898435"/>
                </a:lnTo>
                <a:lnTo>
                  <a:pt x="6857" y="1893570"/>
                </a:lnTo>
                <a:lnTo>
                  <a:pt x="17374" y="1890128"/>
                </a:lnTo>
                <a:lnTo>
                  <a:pt x="19770" y="1877715"/>
                </a:lnTo>
                <a:close/>
              </a:path>
              <a:path w="1682114" h="1908810">
                <a:moveTo>
                  <a:pt x="13715" y="1904274"/>
                </a:moveTo>
                <a:lnTo>
                  <a:pt x="3809" y="1895856"/>
                </a:lnTo>
                <a:lnTo>
                  <a:pt x="3809" y="1907550"/>
                </a:lnTo>
                <a:lnTo>
                  <a:pt x="13715" y="1904274"/>
                </a:lnTo>
                <a:close/>
              </a:path>
              <a:path w="1682114" h="1908810">
                <a:moveTo>
                  <a:pt x="17374" y="1890128"/>
                </a:moveTo>
                <a:lnTo>
                  <a:pt x="6857" y="1893570"/>
                </a:lnTo>
                <a:lnTo>
                  <a:pt x="15239" y="1901189"/>
                </a:lnTo>
                <a:lnTo>
                  <a:pt x="17374" y="1890128"/>
                </a:lnTo>
                <a:close/>
              </a:path>
              <a:path w="1682114" h="1908810">
                <a:moveTo>
                  <a:pt x="29670" y="1886104"/>
                </a:moveTo>
                <a:lnTo>
                  <a:pt x="17374" y="1890128"/>
                </a:lnTo>
                <a:lnTo>
                  <a:pt x="15239" y="1901189"/>
                </a:lnTo>
                <a:lnTo>
                  <a:pt x="6857" y="1893570"/>
                </a:lnTo>
                <a:lnTo>
                  <a:pt x="6857" y="1898435"/>
                </a:lnTo>
                <a:lnTo>
                  <a:pt x="13715" y="1904238"/>
                </a:lnTo>
                <a:lnTo>
                  <a:pt x="29670" y="1886104"/>
                </a:lnTo>
                <a:close/>
              </a:path>
              <a:path w="1682114" h="1908810">
                <a:moveTo>
                  <a:pt x="99822" y="1872995"/>
                </a:moveTo>
                <a:lnTo>
                  <a:pt x="98297" y="1869948"/>
                </a:lnTo>
                <a:lnTo>
                  <a:pt x="97536" y="1866900"/>
                </a:lnTo>
                <a:lnTo>
                  <a:pt x="93725" y="1864614"/>
                </a:lnTo>
                <a:lnTo>
                  <a:pt x="90678" y="1866138"/>
                </a:lnTo>
                <a:lnTo>
                  <a:pt x="29670" y="1886104"/>
                </a:lnTo>
                <a:lnTo>
                  <a:pt x="13715" y="1904238"/>
                </a:lnTo>
                <a:lnTo>
                  <a:pt x="15239" y="1903770"/>
                </a:lnTo>
                <a:lnTo>
                  <a:pt x="94487" y="1877568"/>
                </a:lnTo>
                <a:lnTo>
                  <a:pt x="97536" y="1876806"/>
                </a:lnTo>
                <a:lnTo>
                  <a:pt x="99822" y="1872995"/>
                </a:lnTo>
                <a:close/>
              </a:path>
              <a:path w="1682114" h="1908810">
                <a:moveTo>
                  <a:pt x="1681733" y="8381"/>
                </a:moveTo>
                <a:lnTo>
                  <a:pt x="1671827" y="0"/>
                </a:lnTo>
                <a:lnTo>
                  <a:pt x="19770" y="1877715"/>
                </a:lnTo>
                <a:lnTo>
                  <a:pt x="17374" y="1890128"/>
                </a:lnTo>
                <a:lnTo>
                  <a:pt x="29670" y="1886104"/>
                </a:lnTo>
                <a:lnTo>
                  <a:pt x="1681733" y="8381"/>
                </a:lnTo>
                <a:close/>
              </a:path>
            </a:pathLst>
          </a:custGeom>
          <a:solidFill>
            <a:srgbClr val="496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C154AE-177B-1571-1DFC-D23D71EBB8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5A0D4C-E70D-23A1-7046-A0EC2C3BE4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FFA4EF-8CC0-3127-314A-2C8EB187E9ED}"/>
              </a:ext>
            </a:extLst>
          </p:cNvPr>
          <p:cNvGrpSpPr/>
          <p:nvPr/>
        </p:nvGrpSpPr>
        <p:grpSpPr>
          <a:xfrm>
            <a:off x="582544" y="2663791"/>
            <a:ext cx="8893311" cy="3703641"/>
            <a:chOff x="582544" y="2663791"/>
            <a:chExt cx="8893311" cy="37036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E032A7-7B12-1950-0825-8DEB9D2CA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544" y="2663791"/>
              <a:ext cx="8893311" cy="3703641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D5682C-71FB-CCF1-4724-2B11CE2D9C39}"/>
                </a:ext>
              </a:extLst>
            </p:cNvPr>
            <p:cNvCxnSpPr/>
            <p:nvPr/>
          </p:nvCxnSpPr>
          <p:spPr>
            <a:xfrm flipH="1">
              <a:off x="1905000" y="3505200"/>
              <a:ext cx="2133600" cy="1676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D21506-B6EA-0B98-B80C-1A3F7F266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4191000"/>
              <a:ext cx="533400" cy="18448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7C5751-15C6-2272-3162-8BB1C93223A3}"/>
              </a:ext>
            </a:extLst>
          </p:cNvPr>
          <p:cNvSpPr txBox="1"/>
          <p:nvPr/>
        </p:nvSpPr>
        <p:spPr>
          <a:xfrm>
            <a:off x="691321" y="750858"/>
            <a:ext cx="86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APPLICATION IN PROGRESS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“In Progress” applications may be saved and completed at a later date. Click on the </a:t>
            </a:r>
            <a:r>
              <a:rPr lang="en-US" b="1" dirty="0">
                <a:solidFill>
                  <a:srgbClr val="0070C0"/>
                </a:solidFill>
              </a:rPr>
              <a:t>Home</a:t>
            </a:r>
            <a:r>
              <a:rPr lang="en-US" b="1" dirty="0"/>
              <a:t> tab, under the </a:t>
            </a:r>
            <a:r>
              <a:rPr lang="en-US" b="1" dirty="0">
                <a:solidFill>
                  <a:srgbClr val="0070C0"/>
                </a:solidFill>
              </a:rPr>
              <a:t>Applications</a:t>
            </a:r>
            <a:r>
              <a:rPr lang="en-US" b="1" dirty="0"/>
              <a:t> section click on the appropriate grant for access OR under </a:t>
            </a:r>
            <a:r>
              <a:rPr lang="en-US" b="1" dirty="0">
                <a:solidFill>
                  <a:srgbClr val="0070C0"/>
                </a:solidFill>
              </a:rPr>
              <a:t>Work Queue</a:t>
            </a:r>
            <a:r>
              <a:rPr lang="en-US" b="1" dirty="0"/>
              <a:t> click on </a:t>
            </a:r>
            <a:r>
              <a:rPr lang="en-US" b="1" dirty="0">
                <a:solidFill>
                  <a:srgbClr val="0070C0"/>
                </a:solidFill>
              </a:rPr>
              <a:t>“Review Application”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0551" y="777171"/>
            <a:ext cx="7769073" cy="187043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DA6808-B40B-E4CC-187B-BCE3A65EB2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C1350-1141-FB98-7B74-EDCD20BFA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227" y="2807389"/>
            <a:ext cx="6417069" cy="40811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4D8467-FB0A-3779-3C73-E2DD0EFD8B38}"/>
              </a:ext>
            </a:extLst>
          </p:cNvPr>
          <p:cNvCxnSpPr/>
          <p:nvPr/>
        </p:nvCxnSpPr>
        <p:spPr>
          <a:xfrm flipH="1">
            <a:off x="2971800" y="2895600"/>
            <a:ext cx="2590800" cy="381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7430" y="2160523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Provide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instructions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to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Register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with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North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Dakota </a:t>
            </a:r>
            <a:r>
              <a:rPr sz="1800" dirty="0">
                <a:solidFill>
                  <a:srgbClr val="000000"/>
                </a:solidFill>
              </a:rPr>
              <a:t>Online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Services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and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Request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Access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25" dirty="0">
                <a:solidFill>
                  <a:srgbClr val="000000"/>
                </a:solidFill>
              </a:rPr>
              <a:t>to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027407" y="2983484"/>
            <a:ext cx="5137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Provide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nstructions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Apply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Submit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grant </a:t>
            </a:r>
            <a:r>
              <a:rPr sz="1800" b="1" dirty="0">
                <a:latin typeface="Arial"/>
                <a:cs typeface="Arial"/>
              </a:rPr>
              <a:t>applications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contracts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through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7407" y="3907782"/>
            <a:ext cx="555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Instructions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Apply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Reimbursement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Requests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7407" y="4506714"/>
            <a:ext cx="3657600" cy="67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Instructions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manage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fiscal</a:t>
            </a:r>
            <a:r>
              <a:rPr sz="1800" b="1" spc="-25" dirty="0">
                <a:latin typeface="Arial"/>
                <a:cs typeface="Arial"/>
              </a:rPr>
              <a:t> and </a:t>
            </a:r>
            <a:r>
              <a:rPr sz="1800" b="1" dirty="0">
                <a:latin typeface="Arial"/>
                <a:cs typeface="Arial"/>
              </a:rPr>
              <a:t>reporting </a:t>
            </a:r>
            <a:r>
              <a:rPr sz="1800" b="1" spc="-10" dirty="0"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7407" y="5501855"/>
            <a:ext cx="5398135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Work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Queue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section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agency’s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current </a:t>
            </a:r>
            <a:r>
              <a:rPr sz="1800" b="1" dirty="0">
                <a:latin typeface="Arial"/>
                <a:cs typeface="Arial"/>
              </a:rPr>
              <a:t>task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grant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information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8289" y="1171955"/>
            <a:ext cx="6925056" cy="34518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59393" y="1831340"/>
            <a:ext cx="53340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 algn="just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0000FF"/>
                </a:solidFill>
                <a:latin typeface="Arial"/>
                <a:cs typeface="Arial"/>
              </a:rPr>
              <a:t>C O S M O S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20078" y="2089404"/>
            <a:ext cx="1303020" cy="546735"/>
            <a:chOff x="6720078" y="2089404"/>
            <a:chExt cx="1303020" cy="546735"/>
          </a:xfrm>
        </p:grpSpPr>
        <p:sp>
          <p:nvSpPr>
            <p:cNvPr id="15" name="object 15"/>
            <p:cNvSpPr/>
            <p:nvPr/>
          </p:nvSpPr>
          <p:spPr>
            <a:xfrm>
              <a:off x="6750558" y="2119884"/>
              <a:ext cx="1255395" cy="485140"/>
            </a:xfrm>
            <a:custGeom>
              <a:avLst/>
              <a:gdLst/>
              <a:ahLst/>
              <a:cxnLst/>
              <a:rect l="l" t="t" r="r" b="b"/>
              <a:pathLst>
                <a:path w="1255395" h="485139">
                  <a:moveTo>
                    <a:pt x="1255014" y="242316"/>
                  </a:moveTo>
                  <a:lnTo>
                    <a:pt x="1012697" y="0"/>
                  </a:lnTo>
                  <a:lnTo>
                    <a:pt x="1012697" y="121158"/>
                  </a:lnTo>
                  <a:lnTo>
                    <a:pt x="0" y="121158"/>
                  </a:lnTo>
                  <a:lnTo>
                    <a:pt x="121157" y="242316"/>
                  </a:lnTo>
                  <a:lnTo>
                    <a:pt x="0" y="363474"/>
                  </a:lnTo>
                  <a:lnTo>
                    <a:pt x="1012697" y="363474"/>
                  </a:lnTo>
                  <a:lnTo>
                    <a:pt x="1012697" y="484632"/>
                  </a:lnTo>
                  <a:lnTo>
                    <a:pt x="1255014" y="242316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078" y="2089404"/>
              <a:ext cx="1303020" cy="546735"/>
            </a:xfrm>
            <a:custGeom>
              <a:avLst/>
              <a:gdLst/>
              <a:ahLst/>
              <a:cxnLst/>
              <a:rect l="l" t="t" r="r" b="b"/>
              <a:pathLst>
                <a:path w="1303020" h="546735">
                  <a:moveTo>
                    <a:pt x="1043178" y="139446"/>
                  </a:moveTo>
                  <a:lnTo>
                    <a:pt x="0" y="139446"/>
                  </a:lnTo>
                  <a:lnTo>
                    <a:pt x="30480" y="169763"/>
                  </a:lnTo>
                  <a:lnTo>
                    <a:pt x="30480" y="164592"/>
                  </a:lnTo>
                  <a:lnTo>
                    <a:pt x="39624" y="143256"/>
                  </a:lnTo>
                  <a:lnTo>
                    <a:pt x="60960" y="164467"/>
                  </a:lnTo>
                  <a:lnTo>
                    <a:pt x="1030224" y="164592"/>
                  </a:lnTo>
                  <a:lnTo>
                    <a:pt x="1030224" y="151638"/>
                  </a:lnTo>
                  <a:lnTo>
                    <a:pt x="1043178" y="139446"/>
                  </a:lnTo>
                  <a:close/>
                </a:path>
                <a:path w="1303020" h="546735">
                  <a:moveTo>
                    <a:pt x="143256" y="299466"/>
                  </a:moveTo>
                  <a:lnTo>
                    <a:pt x="143256" y="281940"/>
                  </a:lnTo>
                  <a:lnTo>
                    <a:pt x="134446" y="273177"/>
                  </a:lnTo>
                  <a:lnTo>
                    <a:pt x="0" y="406908"/>
                  </a:lnTo>
                  <a:lnTo>
                    <a:pt x="30480" y="406908"/>
                  </a:lnTo>
                  <a:lnTo>
                    <a:pt x="30480" y="381762"/>
                  </a:lnTo>
                  <a:lnTo>
                    <a:pt x="60960" y="381762"/>
                  </a:lnTo>
                  <a:lnTo>
                    <a:pt x="143256" y="299466"/>
                  </a:lnTo>
                  <a:close/>
                </a:path>
                <a:path w="1303020" h="546735">
                  <a:moveTo>
                    <a:pt x="60960" y="164592"/>
                  </a:moveTo>
                  <a:lnTo>
                    <a:pt x="39624" y="143256"/>
                  </a:lnTo>
                  <a:lnTo>
                    <a:pt x="30480" y="164592"/>
                  </a:lnTo>
                  <a:lnTo>
                    <a:pt x="60960" y="164592"/>
                  </a:lnTo>
                  <a:close/>
                </a:path>
                <a:path w="1303020" h="546735">
                  <a:moveTo>
                    <a:pt x="169926" y="272796"/>
                  </a:moveTo>
                  <a:lnTo>
                    <a:pt x="60960" y="164592"/>
                  </a:lnTo>
                  <a:lnTo>
                    <a:pt x="30480" y="164592"/>
                  </a:lnTo>
                  <a:lnTo>
                    <a:pt x="30480" y="169763"/>
                  </a:lnTo>
                  <a:lnTo>
                    <a:pt x="134446" y="273177"/>
                  </a:lnTo>
                  <a:lnTo>
                    <a:pt x="143256" y="264414"/>
                  </a:lnTo>
                  <a:lnTo>
                    <a:pt x="143256" y="299466"/>
                  </a:lnTo>
                  <a:lnTo>
                    <a:pt x="169926" y="272796"/>
                  </a:lnTo>
                  <a:close/>
                </a:path>
                <a:path w="1303020" h="546735">
                  <a:moveTo>
                    <a:pt x="60960" y="381762"/>
                  </a:moveTo>
                  <a:lnTo>
                    <a:pt x="30480" y="381762"/>
                  </a:lnTo>
                  <a:lnTo>
                    <a:pt x="39624" y="403098"/>
                  </a:lnTo>
                  <a:lnTo>
                    <a:pt x="60960" y="381762"/>
                  </a:lnTo>
                  <a:close/>
                </a:path>
                <a:path w="1303020" h="546735">
                  <a:moveTo>
                    <a:pt x="1055370" y="485394"/>
                  </a:moveTo>
                  <a:lnTo>
                    <a:pt x="1055370" y="381762"/>
                  </a:lnTo>
                  <a:lnTo>
                    <a:pt x="60960" y="381762"/>
                  </a:lnTo>
                  <a:lnTo>
                    <a:pt x="39624" y="403098"/>
                  </a:lnTo>
                  <a:lnTo>
                    <a:pt x="30480" y="381762"/>
                  </a:lnTo>
                  <a:lnTo>
                    <a:pt x="30480" y="406908"/>
                  </a:lnTo>
                  <a:lnTo>
                    <a:pt x="1030224" y="406908"/>
                  </a:lnTo>
                  <a:lnTo>
                    <a:pt x="1030224" y="393954"/>
                  </a:lnTo>
                  <a:lnTo>
                    <a:pt x="1043178" y="406908"/>
                  </a:lnTo>
                  <a:lnTo>
                    <a:pt x="1043178" y="497586"/>
                  </a:lnTo>
                  <a:lnTo>
                    <a:pt x="1055370" y="485394"/>
                  </a:lnTo>
                  <a:close/>
                </a:path>
                <a:path w="1303020" h="546735">
                  <a:moveTo>
                    <a:pt x="143256" y="281940"/>
                  </a:moveTo>
                  <a:lnTo>
                    <a:pt x="143256" y="264414"/>
                  </a:lnTo>
                  <a:lnTo>
                    <a:pt x="134446" y="273177"/>
                  </a:lnTo>
                  <a:lnTo>
                    <a:pt x="143256" y="281940"/>
                  </a:lnTo>
                  <a:close/>
                </a:path>
                <a:path w="1303020" h="546735">
                  <a:moveTo>
                    <a:pt x="1303020" y="272796"/>
                  </a:moveTo>
                  <a:lnTo>
                    <a:pt x="1030224" y="0"/>
                  </a:lnTo>
                  <a:lnTo>
                    <a:pt x="1030224" y="139446"/>
                  </a:lnTo>
                  <a:lnTo>
                    <a:pt x="1034034" y="139446"/>
                  </a:lnTo>
                  <a:lnTo>
                    <a:pt x="1034034" y="39624"/>
                  </a:lnTo>
                  <a:lnTo>
                    <a:pt x="1055370" y="30480"/>
                  </a:lnTo>
                  <a:lnTo>
                    <a:pt x="1055370" y="60960"/>
                  </a:lnTo>
                  <a:lnTo>
                    <a:pt x="1267587" y="273177"/>
                  </a:lnTo>
                  <a:lnTo>
                    <a:pt x="1276350" y="264414"/>
                  </a:lnTo>
                  <a:lnTo>
                    <a:pt x="1276350" y="299540"/>
                  </a:lnTo>
                  <a:lnTo>
                    <a:pt x="1303020" y="272796"/>
                  </a:lnTo>
                  <a:close/>
                </a:path>
                <a:path w="1303020" h="546735">
                  <a:moveTo>
                    <a:pt x="1043178" y="164592"/>
                  </a:moveTo>
                  <a:lnTo>
                    <a:pt x="1043178" y="139446"/>
                  </a:lnTo>
                  <a:lnTo>
                    <a:pt x="1030224" y="151638"/>
                  </a:lnTo>
                  <a:lnTo>
                    <a:pt x="1030224" y="164592"/>
                  </a:lnTo>
                  <a:lnTo>
                    <a:pt x="1043178" y="164592"/>
                  </a:lnTo>
                  <a:close/>
                </a:path>
                <a:path w="1303020" h="546735">
                  <a:moveTo>
                    <a:pt x="1043178" y="406908"/>
                  </a:moveTo>
                  <a:lnTo>
                    <a:pt x="1030224" y="393954"/>
                  </a:lnTo>
                  <a:lnTo>
                    <a:pt x="1030224" y="406908"/>
                  </a:lnTo>
                  <a:lnTo>
                    <a:pt x="1043178" y="406908"/>
                  </a:lnTo>
                  <a:close/>
                </a:path>
                <a:path w="1303020" h="546735">
                  <a:moveTo>
                    <a:pt x="1043178" y="497586"/>
                  </a:moveTo>
                  <a:lnTo>
                    <a:pt x="1043178" y="406908"/>
                  </a:lnTo>
                  <a:lnTo>
                    <a:pt x="1030224" y="406908"/>
                  </a:lnTo>
                  <a:lnTo>
                    <a:pt x="1030224" y="546354"/>
                  </a:lnTo>
                  <a:lnTo>
                    <a:pt x="1034034" y="542533"/>
                  </a:lnTo>
                  <a:lnTo>
                    <a:pt x="1034034" y="506730"/>
                  </a:lnTo>
                  <a:lnTo>
                    <a:pt x="1043178" y="497586"/>
                  </a:lnTo>
                  <a:close/>
                </a:path>
                <a:path w="1303020" h="546735">
                  <a:moveTo>
                    <a:pt x="1055370" y="60960"/>
                  </a:moveTo>
                  <a:lnTo>
                    <a:pt x="1055370" y="30480"/>
                  </a:lnTo>
                  <a:lnTo>
                    <a:pt x="1034034" y="39624"/>
                  </a:lnTo>
                  <a:lnTo>
                    <a:pt x="1055370" y="60960"/>
                  </a:lnTo>
                  <a:close/>
                </a:path>
                <a:path w="1303020" h="546735">
                  <a:moveTo>
                    <a:pt x="1055370" y="164592"/>
                  </a:moveTo>
                  <a:lnTo>
                    <a:pt x="1055370" y="60960"/>
                  </a:lnTo>
                  <a:lnTo>
                    <a:pt x="1034034" y="39624"/>
                  </a:lnTo>
                  <a:lnTo>
                    <a:pt x="1034034" y="139446"/>
                  </a:lnTo>
                  <a:lnTo>
                    <a:pt x="1043178" y="139446"/>
                  </a:lnTo>
                  <a:lnTo>
                    <a:pt x="1043178" y="164592"/>
                  </a:lnTo>
                  <a:lnTo>
                    <a:pt x="1055370" y="164592"/>
                  </a:lnTo>
                  <a:close/>
                </a:path>
                <a:path w="1303020" h="546735">
                  <a:moveTo>
                    <a:pt x="1276350" y="299540"/>
                  </a:moveTo>
                  <a:lnTo>
                    <a:pt x="1276350" y="281940"/>
                  </a:lnTo>
                  <a:lnTo>
                    <a:pt x="1267587" y="273177"/>
                  </a:lnTo>
                  <a:lnTo>
                    <a:pt x="1034034" y="506730"/>
                  </a:lnTo>
                  <a:lnTo>
                    <a:pt x="1055370" y="515112"/>
                  </a:lnTo>
                  <a:lnTo>
                    <a:pt x="1055370" y="521137"/>
                  </a:lnTo>
                  <a:lnTo>
                    <a:pt x="1276350" y="299540"/>
                  </a:lnTo>
                  <a:close/>
                </a:path>
                <a:path w="1303020" h="546735">
                  <a:moveTo>
                    <a:pt x="1055370" y="521137"/>
                  </a:moveTo>
                  <a:lnTo>
                    <a:pt x="1055370" y="515112"/>
                  </a:lnTo>
                  <a:lnTo>
                    <a:pt x="1034034" y="506730"/>
                  </a:lnTo>
                  <a:lnTo>
                    <a:pt x="1034034" y="542533"/>
                  </a:lnTo>
                  <a:lnTo>
                    <a:pt x="1055370" y="521137"/>
                  </a:lnTo>
                  <a:close/>
                </a:path>
                <a:path w="1303020" h="546735">
                  <a:moveTo>
                    <a:pt x="1276350" y="281940"/>
                  </a:moveTo>
                  <a:lnTo>
                    <a:pt x="1276350" y="264414"/>
                  </a:lnTo>
                  <a:lnTo>
                    <a:pt x="1267587" y="273177"/>
                  </a:lnTo>
                  <a:lnTo>
                    <a:pt x="1276350" y="281940"/>
                  </a:lnTo>
                  <a:close/>
                </a:path>
              </a:pathLst>
            </a:custGeom>
            <a:solidFill>
              <a:srgbClr val="374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13170" y="2865120"/>
            <a:ext cx="1706245" cy="546735"/>
            <a:chOff x="6313170" y="2865120"/>
            <a:chExt cx="1706245" cy="546735"/>
          </a:xfrm>
        </p:grpSpPr>
        <p:sp>
          <p:nvSpPr>
            <p:cNvPr id="18" name="object 18"/>
            <p:cNvSpPr/>
            <p:nvPr/>
          </p:nvSpPr>
          <p:spPr>
            <a:xfrm>
              <a:off x="6343650" y="2895600"/>
              <a:ext cx="1657350" cy="485140"/>
            </a:xfrm>
            <a:custGeom>
              <a:avLst/>
              <a:gdLst/>
              <a:ahLst/>
              <a:cxnLst/>
              <a:rect l="l" t="t" r="r" b="b"/>
              <a:pathLst>
                <a:path w="1657350" h="485139">
                  <a:moveTo>
                    <a:pt x="1657350" y="242316"/>
                  </a:moveTo>
                  <a:lnTo>
                    <a:pt x="1415034" y="0"/>
                  </a:lnTo>
                  <a:lnTo>
                    <a:pt x="1415034" y="121158"/>
                  </a:lnTo>
                  <a:lnTo>
                    <a:pt x="0" y="121158"/>
                  </a:lnTo>
                  <a:lnTo>
                    <a:pt x="121157" y="242316"/>
                  </a:lnTo>
                  <a:lnTo>
                    <a:pt x="0" y="363474"/>
                  </a:lnTo>
                  <a:lnTo>
                    <a:pt x="1415034" y="363474"/>
                  </a:lnTo>
                  <a:lnTo>
                    <a:pt x="1415034" y="484632"/>
                  </a:lnTo>
                  <a:lnTo>
                    <a:pt x="1657350" y="242316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3170" y="2865120"/>
              <a:ext cx="1706245" cy="546735"/>
            </a:xfrm>
            <a:custGeom>
              <a:avLst/>
              <a:gdLst/>
              <a:ahLst/>
              <a:cxnLst/>
              <a:rect l="l" t="t" r="r" b="b"/>
              <a:pathLst>
                <a:path w="1706245" h="546735">
                  <a:moveTo>
                    <a:pt x="1445514" y="139446"/>
                  </a:moveTo>
                  <a:lnTo>
                    <a:pt x="0" y="139446"/>
                  </a:lnTo>
                  <a:lnTo>
                    <a:pt x="30480" y="169763"/>
                  </a:lnTo>
                  <a:lnTo>
                    <a:pt x="30480" y="164592"/>
                  </a:lnTo>
                  <a:lnTo>
                    <a:pt x="39624" y="143256"/>
                  </a:lnTo>
                  <a:lnTo>
                    <a:pt x="60960" y="164467"/>
                  </a:lnTo>
                  <a:lnTo>
                    <a:pt x="1433322" y="164592"/>
                  </a:lnTo>
                  <a:lnTo>
                    <a:pt x="1433322" y="151638"/>
                  </a:lnTo>
                  <a:lnTo>
                    <a:pt x="1445514" y="139446"/>
                  </a:lnTo>
                  <a:close/>
                </a:path>
                <a:path w="1706245" h="546735">
                  <a:moveTo>
                    <a:pt x="143256" y="299466"/>
                  </a:moveTo>
                  <a:lnTo>
                    <a:pt x="143256" y="281940"/>
                  </a:lnTo>
                  <a:lnTo>
                    <a:pt x="134446" y="273177"/>
                  </a:lnTo>
                  <a:lnTo>
                    <a:pt x="0" y="406908"/>
                  </a:lnTo>
                  <a:lnTo>
                    <a:pt x="30479" y="406908"/>
                  </a:lnTo>
                  <a:lnTo>
                    <a:pt x="30480" y="381762"/>
                  </a:lnTo>
                  <a:lnTo>
                    <a:pt x="60960" y="381762"/>
                  </a:lnTo>
                  <a:lnTo>
                    <a:pt x="143256" y="299466"/>
                  </a:lnTo>
                  <a:close/>
                </a:path>
                <a:path w="1706245" h="546735">
                  <a:moveTo>
                    <a:pt x="60960" y="164592"/>
                  </a:moveTo>
                  <a:lnTo>
                    <a:pt x="39624" y="143256"/>
                  </a:lnTo>
                  <a:lnTo>
                    <a:pt x="30480" y="164592"/>
                  </a:lnTo>
                  <a:lnTo>
                    <a:pt x="60960" y="164592"/>
                  </a:lnTo>
                  <a:close/>
                </a:path>
                <a:path w="1706245" h="546735">
                  <a:moveTo>
                    <a:pt x="169926" y="272796"/>
                  </a:moveTo>
                  <a:lnTo>
                    <a:pt x="60960" y="164592"/>
                  </a:lnTo>
                  <a:lnTo>
                    <a:pt x="30480" y="164592"/>
                  </a:lnTo>
                  <a:lnTo>
                    <a:pt x="30480" y="169763"/>
                  </a:lnTo>
                  <a:lnTo>
                    <a:pt x="134446" y="273177"/>
                  </a:lnTo>
                  <a:lnTo>
                    <a:pt x="143256" y="264414"/>
                  </a:lnTo>
                  <a:lnTo>
                    <a:pt x="143256" y="299466"/>
                  </a:lnTo>
                  <a:lnTo>
                    <a:pt x="169926" y="272796"/>
                  </a:lnTo>
                  <a:close/>
                </a:path>
                <a:path w="1706245" h="546735">
                  <a:moveTo>
                    <a:pt x="60960" y="381762"/>
                  </a:moveTo>
                  <a:lnTo>
                    <a:pt x="30480" y="381762"/>
                  </a:lnTo>
                  <a:lnTo>
                    <a:pt x="39624" y="403098"/>
                  </a:lnTo>
                  <a:lnTo>
                    <a:pt x="60960" y="381762"/>
                  </a:lnTo>
                  <a:close/>
                </a:path>
                <a:path w="1706245" h="546735">
                  <a:moveTo>
                    <a:pt x="1458468" y="485394"/>
                  </a:moveTo>
                  <a:lnTo>
                    <a:pt x="1458468" y="381762"/>
                  </a:lnTo>
                  <a:lnTo>
                    <a:pt x="60960" y="381762"/>
                  </a:lnTo>
                  <a:lnTo>
                    <a:pt x="39624" y="403098"/>
                  </a:lnTo>
                  <a:lnTo>
                    <a:pt x="30480" y="381762"/>
                  </a:lnTo>
                  <a:lnTo>
                    <a:pt x="30479" y="406908"/>
                  </a:lnTo>
                  <a:lnTo>
                    <a:pt x="1433322" y="406908"/>
                  </a:lnTo>
                  <a:lnTo>
                    <a:pt x="1433322" y="393954"/>
                  </a:lnTo>
                  <a:lnTo>
                    <a:pt x="1445514" y="406908"/>
                  </a:lnTo>
                  <a:lnTo>
                    <a:pt x="1445514" y="498348"/>
                  </a:lnTo>
                  <a:lnTo>
                    <a:pt x="1458468" y="485394"/>
                  </a:lnTo>
                  <a:close/>
                </a:path>
                <a:path w="1706245" h="546735">
                  <a:moveTo>
                    <a:pt x="143256" y="281940"/>
                  </a:moveTo>
                  <a:lnTo>
                    <a:pt x="143256" y="264414"/>
                  </a:lnTo>
                  <a:lnTo>
                    <a:pt x="134446" y="273177"/>
                  </a:lnTo>
                  <a:lnTo>
                    <a:pt x="143256" y="281940"/>
                  </a:lnTo>
                  <a:close/>
                </a:path>
                <a:path w="1706245" h="546735">
                  <a:moveTo>
                    <a:pt x="1706118" y="272796"/>
                  </a:moveTo>
                  <a:lnTo>
                    <a:pt x="1433322" y="0"/>
                  </a:lnTo>
                  <a:lnTo>
                    <a:pt x="1433322" y="139446"/>
                  </a:lnTo>
                  <a:lnTo>
                    <a:pt x="1437132" y="139446"/>
                  </a:lnTo>
                  <a:lnTo>
                    <a:pt x="1437132" y="39624"/>
                  </a:lnTo>
                  <a:lnTo>
                    <a:pt x="1458468" y="30480"/>
                  </a:lnTo>
                  <a:lnTo>
                    <a:pt x="1458468" y="60960"/>
                  </a:lnTo>
                  <a:lnTo>
                    <a:pt x="1670685" y="273177"/>
                  </a:lnTo>
                  <a:lnTo>
                    <a:pt x="1679448" y="264414"/>
                  </a:lnTo>
                  <a:lnTo>
                    <a:pt x="1679448" y="299540"/>
                  </a:lnTo>
                  <a:lnTo>
                    <a:pt x="1706118" y="272796"/>
                  </a:lnTo>
                  <a:close/>
                </a:path>
                <a:path w="1706245" h="546735">
                  <a:moveTo>
                    <a:pt x="1445514" y="164592"/>
                  </a:moveTo>
                  <a:lnTo>
                    <a:pt x="1445514" y="139446"/>
                  </a:lnTo>
                  <a:lnTo>
                    <a:pt x="1433322" y="151638"/>
                  </a:lnTo>
                  <a:lnTo>
                    <a:pt x="1433322" y="164592"/>
                  </a:lnTo>
                  <a:lnTo>
                    <a:pt x="1445514" y="164592"/>
                  </a:lnTo>
                  <a:close/>
                </a:path>
                <a:path w="1706245" h="546735">
                  <a:moveTo>
                    <a:pt x="1445514" y="406908"/>
                  </a:moveTo>
                  <a:lnTo>
                    <a:pt x="1433322" y="393954"/>
                  </a:lnTo>
                  <a:lnTo>
                    <a:pt x="1433322" y="406908"/>
                  </a:lnTo>
                  <a:lnTo>
                    <a:pt x="1445514" y="406908"/>
                  </a:lnTo>
                  <a:close/>
                </a:path>
                <a:path w="1706245" h="546735">
                  <a:moveTo>
                    <a:pt x="1445514" y="498348"/>
                  </a:moveTo>
                  <a:lnTo>
                    <a:pt x="1445514" y="406908"/>
                  </a:lnTo>
                  <a:lnTo>
                    <a:pt x="1433322" y="406908"/>
                  </a:lnTo>
                  <a:lnTo>
                    <a:pt x="1433322" y="546354"/>
                  </a:lnTo>
                  <a:lnTo>
                    <a:pt x="1437132" y="542533"/>
                  </a:lnTo>
                  <a:lnTo>
                    <a:pt x="1437132" y="506730"/>
                  </a:lnTo>
                  <a:lnTo>
                    <a:pt x="1445514" y="498348"/>
                  </a:lnTo>
                  <a:close/>
                </a:path>
                <a:path w="1706245" h="546735">
                  <a:moveTo>
                    <a:pt x="1458468" y="60960"/>
                  </a:moveTo>
                  <a:lnTo>
                    <a:pt x="1458468" y="30480"/>
                  </a:lnTo>
                  <a:lnTo>
                    <a:pt x="1437132" y="39624"/>
                  </a:lnTo>
                  <a:lnTo>
                    <a:pt x="1458468" y="60960"/>
                  </a:lnTo>
                  <a:close/>
                </a:path>
                <a:path w="1706245" h="546735">
                  <a:moveTo>
                    <a:pt x="1458468" y="164592"/>
                  </a:moveTo>
                  <a:lnTo>
                    <a:pt x="1458468" y="60960"/>
                  </a:lnTo>
                  <a:lnTo>
                    <a:pt x="1437132" y="39624"/>
                  </a:lnTo>
                  <a:lnTo>
                    <a:pt x="1437132" y="139446"/>
                  </a:lnTo>
                  <a:lnTo>
                    <a:pt x="1445514" y="139446"/>
                  </a:lnTo>
                  <a:lnTo>
                    <a:pt x="1445514" y="164592"/>
                  </a:lnTo>
                  <a:lnTo>
                    <a:pt x="1458468" y="164592"/>
                  </a:lnTo>
                  <a:close/>
                </a:path>
                <a:path w="1706245" h="546735">
                  <a:moveTo>
                    <a:pt x="1679448" y="299540"/>
                  </a:moveTo>
                  <a:lnTo>
                    <a:pt x="1679448" y="281940"/>
                  </a:lnTo>
                  <a:lnTo>
                    <a:pt x="1670685" y="273177"/>
                  </a:lnTo>
                  <a:lnTo>
                    <a:pt x="1437132" y="506730"/>
                  </a:lnTo>
                  <a:lnTo>
                    <a:pt x="1458468" y="515112"/>
                  </a:lnTo>
                  <a:lnTo>
                    <a:pt x="1458468" y="521137"/>
                  </a:lnTo>
                  <a:lnTo>
                    <a:pt x="1679448" y="299540"/>
                  </a:lnTo>
                  <a:close/>
                </a:path>
                <a:path w="1706245" h="546735">
                  <a:moveTo>
                    <a:pt x="1458468" y="521137"/>
                  </a:moveTo>
                  <a:lnTo>
                    <a:pt x="1458468" y="515112"/>
                  </a:lnTo>
                  <a:lnTo>
                    <a:pt x="1437132" y="506730"/>
                  </a:lnTo>
                  <a:lnTo>
                    <a:pt x="1437132" y="542533"/>
                  </a:lnTo>
                  <a:lnTo>
                    <a:pt x="1458468" y="521137"/>
                  </a:lnTo>
                  <a:close/>
                </a:path>
                <a:path w="1706245" h="546735">
                  <a:moveTo>
                    <a:pt x="1679448" y="281940"/>
                  </a:moveTo>
                  <a:lnTo>
                    <a:pt x="1679448" y="264414"/>
                  </a:lnTo>
                  <a:lnTo>
                    <a:pt x="1670685" y="273177"/>
                  </a:lnTo>
                  <a:lnTo>
                    <a:pt x="1679448" y="281940"/>
                  </a:lnTo>
                  <a:close/>
                </a:path>
              </a:pathLst>
            </a:custGeom>
            <a:solidFill>
              <a:srgbClr val="374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940046" y="4446270"/>
            <a:ext cx="3020695" cy="546735"/>
            <a:chOff x="4940046" y="4446270"/>
            <a:chExt cx="3020695" cy="546735"/>
          </a:xfrm>
        </p:grpSpPr>
        <p:sp>
          <p:nvSpPr>
            <p:cNvPr id="21" name="object 21"/>
            <p:cNvSpPr/>
            <p:nvPr/>
          </p:nvSpPr>
          <p:spPr>
            <a:xfrm>
              <a:off x="4971288" y="4477512"/>
              <a:ext cx="2971800" cy="485140"/>
            </a:xfrm>
            <a:custGeom>
              <a:avLst/>
              <a:gdLst/>
              <a:ahLst/>
              <a:cxnLst/>
              <a:rect l="l" t="t" r="r" b="b"/>
              <a:pathLst>
                <a:path w="2971800" h="485139">
                  <a:moveTo>
                    <a:pt x="2971800" y="242316"/>
                  </a:moveTo>
                  <a:lnTo>
                    <a:pt x="2729484" y="0"/>
                  </a:lnTo>
                  <a:lnTo>
                    <a:pt x="2729484" y="121158"/>
                  </a:lnTo>
                  <a:lnTo>
                    <a:pt x="0" y="121158"/>
                  </a:lnTo>
                  <a:lnTo>
                    <a:pt x="121157" y="242316"/>
                  </a:lnTo>
                  <a:lnTo>
                    <a:pt x="0" y="363474"/>
                  </a:lnTo>
                  <a:lnTo>
                    <a:pt x="2729484" y="363474"/>
                  </a:lnTo>
                  <a:lnTo>
                    <a:pt x="2729484" y="484632"/>
                  </a:lnTo>
                  <a:lnTo>
                    <a:pt x="2971800" y="242316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0046" y="4446270"/>
              <a:ext cx="3020695" cy="546735"/>
            </a:xfrm>
            <a:custGeom>
              <a:avLst/>
              <a:gdLst/>
              <a:ahLst/>
              <a:cxnLst/>
              <a:rect l="l" t="t" r="r" b="b"/>
              <a:pathLst>
                <a:path w="3020695" h="546735">
                  <a:moveTo>
                    <a:pt x="2760726" y="139446"/>
                  </a:moveTo>
                  <a:lnTo>
                    <a:pt x="0" y="139446"/>
                  </a:lnTo>
                  <a:lnTo>
                    <a:pt x="31241" y="170521"/>
                  </a:lnTo>
                  <a:lnTo>
                    <a:pt x="31242" y="164592"/>
                  </a:lnTo>
                  <a:lnTo>
                    <a:pt x="39624" y="143256"/>
                  </a:lnTo>
                  <a:lnTo>
                    <a:pt x="60959" y="164592"/>
                  </a:lnTo>
                  <a:lnTo>
                    <a:pt x="2747772" y="164592"/>
                  </a:lnTo>
                  <a:lnTo>
                    <a:pt x="2747772" y="152400"/>
                  </a:lnTo>
                  <a:lnTo>
                    <a:pt x="2760726" y="139446"/>
                  </a:lnTo>
                  <a:close/>
                </a:path>
                <a:path w="3020695" h="546735">
                  <a:moveTo>
                    <a:pt x="143256" y="300072"/>
                  </a:moveTo>
                  <a:lnTo>
                    <a:pt x="143256" y="281940"/>
                  </a:lnTo>
                  <a:lnTo>
                    <a:pt x="134446" y="273177"/>
                  </a:lnTo>
                  <a:lnTo>
                    <a:pt x="0" y="406908"/>
                  </a:lnTo>
                  <a:lnTo>
                    <a:pt x="31242" y="406908"/>
                  </a:lnTo>
                  <a:lnTo>
                    <a:pt x="31242" y="381762"/>
                  </a:lnTo>
                  <a:lnTo>
                    <a:pt x="60959" y="381762"/>
                  </a:lnTo>
                  <a:lnTo>
                    <a:pt x="143256" y="300072"/>
                  </a:lnTo>
                  <a:close/>
                </a:path>
                <a:path w="3020695" h="546735">
                  <a:moveTo>
                    <a:pt x="60959" y="164592"/>
                  </a:moveTo>
                  <a:lnTo>
                    <a:pt x="39624" y="143256"/>
                  </a:lnTo>
                  <a:lnTo>
                    <a:pt x="31242" y="164592"/>
                  </a:lnTo>
                  <a:lnTo>
                    <a:pt x="60959" y="164592"/>
                  </a:lnTo>
                  <a:close/>
                </a:path>
                <a:path w="3020695" h="546735">
                  <a:moveTo>
                    <a:pt x="169926" y="273558"/>
                  </a:moveTo>
                  <a:lnTo>
                    <a:pt x="60959" y="164592"/>
                  </a:lnTo>
                  <a:lnTo>
                    <a:pt x="31242" y="164592"/>
                  </a:lnTo>
                  <a:lnTo>
                    <a:pt x="31241" y="170521"/>
                  </a:lnTo>
                  <a:lnTo>
                    <a:pt x="134446" y="273177"/>
                  </a:lnTo>
                  <a:lnTo>
                    <a:pt x="143256" y="264414"/>
                  </a:lnTo>
                  <a:lnTo>
                    <a:pt x="143256" y="300072"/>
                  </a:lnTo>
                  <a:lnTo>
                    <a:pt x="169926" y="273558"/>
                  </a:lnTo>
                  <a:close/>
                </a:path>
                <a:path w="3020695" h="546735">
                  <a:moveTo>
                    <a:pt x="60959" y="381886"/>
                  </a:moveTo>
                  <a:lnTo>
                    <a:pt x="31242" y="381762"/>
                  </a:lnTo>
                  <a:lnTo>
                    <a:pt x="39624" y="403098"/>
                  </a:lnTo>
                  <a:lnTo>
                    <a:pt x="60959" y="381886"/>
                  </a:lnTo>
                  <a:close/>
                </a:path>
                <a:path w="3020695" h="546735">
                  <a:moveTo>
                    <a:pt x="2772918" y="485394"/>
                  </a:moveTo>
                  <a:lnTo>
                    <a:pt x="2772918" y="381762"/>
                  </a:lnTo>
                  <a:lnTo>
                    <a:pt x="60959" y="381886"/>
                  </a:lnTo>
                  <a:lnTo>
                    <a:pt x="39624" y="403098"/>
                  </a:lnTo>
                  <a:lnTo>
                    <a:pt x="31242" y="381762"/>
                  </a:lnTo>
                  <a:lnTo>
                    <a:pt x="31242" y="406908"/>
                  </a:lnTo>
                  <a:lnTo>
                    <a:pt x="2747772" y="406908"/>
                  </a:lnTo>
                  <a:lnTo>
                    <a:pt x="2747772" y="394716"/>
                  </a:lnTo>
                  <a:lnTo>
                    <a:pt x="2760726" y="406908"/>
                  </a:lnTo>
                  <a:lnTo>
                    <a:pt x="2760726" y="497586"/>
                  </a:lnTo>
                  <a:lnTo>
                    <a:pt x="2772918" y="485394"/>
                  </a:lnTo>
                  <a:close/>
                </a:path>
                <a:path w="3020695" h="546735">
                  <a:moveTo>
                    <a:pt x="143256" y="281940"/>
                  </a:moveTo>
                  <a:lnTo>
                    <a:pt x="143256" y="264414"/>
                  </a:lnTo>
                  <a:lnTo>
                    <a:pt x="134446" y="273177"/>
                  </a:lnTo>
                  <a:lnTo>
                    <a:pt x="143256" y="281940"/>
                  </a:lnTo>
                  <a:close/>
                </a:path>
                <a:path w="3020695" h="546735">
                  <a:moveTo>
                    <a:pt x="3020568" y="273558"/>
                  </a:moveTo>
                  <a:lnTo>
                    <a:pt x="2747772" y="0"/>
                  </a:lnTo>
                  <a:lnTo>
                    <a:pt x="2747772" y="139446"/>
                  </a:lnTo>
                  <a:lnTo>
                    <a:pt x="2751582" y="139446"/>
                  </a:lnTo>
                  <a:lnTo>
                    <a:pt x="2751582" y="39624"/>
                  </a:lnTo>
                  <a:lnTo>
                    <a:pt x="2772918" y="31242"/>
                  </a:lnTo>
                  <a:lnTo>
                    <a:pt x="2772918" y="60960"/>
                  </a:lnTo>
                  <a:lnTo>
                    <a:pt x="2985135" y="273177"/>
                  </a:lnTo>
                  <a:lnTo>
                    <a:pt x="2993898" y="264414"/>
                  </a:lnTo>
                  <a:lnTo>
                    <a:pt x="2993898" y="300228"/>
                  </a:lnTo>
                  <a:lnTo>
                    <a:pt x="3020568" y="273558"/>
                  </a:lnTo>
                  <a:close/>
                </a:path>
                <a:path w="3020695" h="546735">
                  <a:moveTo>
                    <a:pt x="2760726" y="164592"/>
                  </a:moveTo>
                  <a:lnTo>
                    <a:pt x="2760726" y="139446"/>
                  </a:lnTo>
                  <a:lnTo>
                    <a:pt x="2747772" y="152400"/>
                  </a:lnTo>
                  <a:lnTo>
                    <a:pt x="2747772" y="164592"/>
                  </a:lnTo>
                  <a:lnTo>
                    <a:pt x="2760726" y="164592"/>
                  </a:lnTo>
                  <a:close/>
                </a:path>
                <a:path w="3020695" h="546735">
                  <a:moveTo>
                    <a:pt x="2760726" y="406908"/>
                  </a:moveTo>
                  <a:lnTo>
                    <a:pt x="2747772" y="394716"/>
                  </a:lnTo>
                  <a:lnTo>
                    <a:pt x="2747772" y="406908"/>
                  </a:lnTo>
                  <a:lnTo>
                    <a:pt x="2760726" y="406908"/>
                  </a:lnTo>
                  <a:close/>
                </a:path>
                <a:path w="3020695" h="546735">
                  <a:moveTo>
                    <a:pt x="2760726" y="497586"/>
                  </a:moveTo>
                  <a:lnTo>
                    <a:pt x="2760726" y="406908"/>
                  </a:lnTo>
                  <a:lnTo>
                    <a:pt x="2747772" y="406908"/>
                  </a:lnTo>
                  <a:lnTo>
                    <a:pt x="2747772" y="546354"/>
                  </a:lnTo>
                  <a:lnTo>
                    <a:pt x="2751582" y="542544"/>
                  </a:lnTo>
                  <a:lnTo>
                    <a:pt x="2751582" y="506730"/>
                  </a:lnTo>
                  <a:lnTo>
                    <a:pt x="2760726" y="497586"/>
                  </a:lnTo>
                  <a:close/>
                </a:path>
                <a:path w="3020695" h="546735">
                  <a:moveTo>
                    <a:pt x="2772918" y="60960"/>
                  </a:moveTo>
                  <a:lnTo>
                    <a:pt x="2772918" y="31242"/>
                  </a:lnTo>
                  <a:lnTo>
                    <a:pt x="2751582" y="39624"/>
                  </a:lnTo>
                  <a:lnTo>
                    <a:pt x="2772918" y="60960"/>
                  </a:lnTo>
                  <a:close/>
                </a:path>
                <a:path w="3020695" h="546735">
                  <a:moveTo>
                    <a:pt x="2772918" y="164592"/>
                  </a:moveTo>
                  <a:lnTo>
                    <a:pt x="2772918" y="60960"/>
                  </a:lnTo>
                  <a:lnTo>
                    <a:pt x="2751582" y="39624"/>
                  </a:lnTo>
                  <a:lnTo>
                    <a:pt x="2751582" y="139446"/>
                  </a:lnTo>
                  <a:lnTo>
                    <a:pt x="2760726" y="139446"/>
                  </a:lnTo>
                  <a:lnTo>
                    <a:pt x="2760726" y="164592"/>
                  </a:lnTo>
                  <a:lnTo>
                    <a:pt x="2772918" y="164592"/>
                  </a:lnTo>
                  <a:close/>
                </a:path>
                <a:path w="3020695" h="546735">
                  <a:moveTo>
                    <a:pt x="2993898" y="300228"/>
                  </a:moveTo>
                  <a:lnTo>
                    <a:pt x="2993898" y="281940"/>
                  </a:lnTo>
                  <a:lnTo>
                    <a:pt x="2985135" y="273177"/>
                  </a:lnTo>
                  <a:lnTo>
                    <a:pt x="2751582" y="506730"/>
                  </a:lnTo>
                  <a:lnTo>
                    <a:pt x="2772918" y="515874"/>
                  </a:lnTo>
                  <a:lnTo>
                    <a:pt x="2772918" y="521208"/>
                  </a:lnTo>
                  <a:lnTo>
                    <a:pt x="2993898" y="300228"/>
                  </a:lnTo>
                  <a:close/>
                </a:path>
                <a:path w="3020695" h="546735">
                  <a:moveTo>
                    <a:pt x="2772918" y="521208"/>
                  </a:moveTo>
                  <a:lnTo>
                    <a:pt x="2772918" y="515874"/>
                  </a:lnTo>
                  <a:lnTo>
                    <a:pt x="2751582" y="506730"/>
                  </a:lnTo>
                  <a:lnTo>
                    <a:pt x="2751582" y="542544"/>
                  </a:lnTo>
                  <a:lnTo>
                    <a:pt x="2772918" y="521208"/>
                  </a:lnTo>
                  <a:close/>
                </a:path>
                <a:path w="3020695" h="546735">
                  <a:moveTo>
                    <a:pt x="2993898" y="281940"/>
                  </a:moveTo>
                  <a:lnTo>
                    <a:pt x="2993898" y="264414"/>
                  </a:lnTo>
                  <a:lnTo>
                    <a:pt x="2985135" y="273177"/>
                  </a:lnTo>
                  <a:lnTo>
                    <a:pt x="2993898" y="281940"/>
                  </a:lnTo>
                  <a:close/>
                </a:path>
              </a:pathLst>
            </a:custGeom>
            <a:solidFill>
              <a:srgbClr val="374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585204" y="5411723"/>
            <a:ext cx="1375410" cy="546100"/>
            <a:chOff x="6585204" y="5411723"/>
            <a:chExt cx="1375410" cy="546100"/>
          </a:xfrm>
        </p:grpSpPr>
        <p:sp>
          <p:nvSpPr>
            <p:cNvPr id="24" name="object 24"/>
            <p:cNvSpPr/>
            <p:nvPr/>
          </p:nvSpPr>
          <p:spPr>
            <a:xfrm>
              <a:off x="6616446" y="5442203"/>
              <a:ext cx="1327150" cy="485140"/>
            </a:xfrm>
            <a:custGeom>
              <a:avLst/>
              <a:gdLst/>
              <a:ahLst/>
              <a:cxnLst/>
              <a:rect l="l" t="t" r="r" b="b"/>
              <a:pathLst>
                <a:path w="1327150" h="485139">
                  <a:moveTo>
                    <a:pt x="1326642" y="242315"/>
                  </a:moveTo>
                  <a:lnTo>
                    <a:pt x="1084326" y="0"/>
                  </a:lnTo>
                  <a:lnTo>
                    <a:pt x="1084326" y="121157"/>
                  </a:lnTo>
                  <a:lnTo>
                    <a:pt x="0" y="121157"/>
                  </a:lnTo>
                  <a:lnTo>
                    <a:pt x="121157" y="242315"/>
                  </a:lnTo>
                  <a:lnTo>
                    <a:pt x="0" y="363473"/>
                  </a:lnTo>
                  <a:lnTo>
                    <a:pt x="1084326" y="363473"/>
                  </a:lnTo>
                  <a:lnTo>
                    <a:pt x="1084326" y="484631"/>
                  </a:lnTo>
                  <a:lnTo>
                    <a:pt x="1326642" y="242315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85204" y="5411723"/>
              <a:ext cx="1375410" cy="546100"/>
            </a:xfrm>
            <a:custGeom>
              <a:avLst/>
              <a:gdLst/>
              <a:ahLst/>
              <a:cxnLst/>
              <a:rect l="l" t="t" r="r" b="b"/>
              <a:pathLst>
                <a:path w="1375409" h="546100">
                  <a:moveTo>
                    <a:pt x="1115568" y="138684"/>
                  </a:moveTo>
                  <a:lnTo>
                    <a:pt x="0" y="138684"/>
                  </a:lnTo>
                  <a:lnTo>
                    <a:pt x="31241" y="169926"/>
                  </a:lnTo>
                  <a:lnTo>
                    <a:pt x="31242" y="164592"/>
                  </a:lnTo>
                  <a:lnTo>
                    <a:pt x="39624" y="142494"/>
                  </a:lnTo>
                  <a:lnTo>
                    <a:pt x="61721" y="164592"/>
                  </a:lnTo>
                  <a:lnTo>
                    <a:pt x="1102614" y="164592"/>
                  </a:lnTo>
                  <a:lnTo>
                    <a:pt x="1102614" y="151638"/>
                  </a:lnTo>
                  <a:lnTo>
                    <a:pt x="1115568" y="138684"/>
                  </a:lnTo>
                  <a:close/>
                </a:path>
                <a:path w="1375409" h="546100">
                  <a:moveTo>
                    <a:pt x="143256" y="299466"/>
                  </a:moveTo>
                  <a:lnTo>
                    <a:pt x="143256" y="281940"/>
                  </a:lnTo>
                  <a:lnTo>
                    <a:pt x="134112" y="272796"/>
                  </a:lnTo>
                  <a:lnTo>
                    <a:pt x="0" y="406908"/>
                  </a:lnTo>
                  <a:lnTo>
                    <a:pt x="31241" y="406908"/>
                  </a:lnTo>
                  <a:lnTo>
                    <a:pt x="31242" y="381000"/>
                  </a:lnTo>
                  <a:lnTo>
                    <a:pt x="61722" y="381000"/>
                  </a:lnTo>
                  <a:lnTo>
                    <a:pt x="143256" y="299466"/>
                  </a:lnTo>
                  <a:close/>
                </a:path>
                <a:path w="1375409" h="546100">
                  <a:moveTo>
                    <a:pt x="61721" y="164592"/>
                  </a:moveTo>
                  <a:lnTo>
                    <a:pt x="39624" y="142494"/>
                  </a:lnTo>
                  <a:lnTo>
                    <a:pt x="31242" y="164592"/>
                  </a:lnTo>
                  <a:lnTo>
                    <a:pt x="61721" y="164592"/>
                  </a:lnTo>
                  <a:close/>
                </a:path>
                <a:path w="1375409" h="546100">
                  <a:moveTo>
                    <a:pt x="169926" y="272796"/>
                  </a:moveTo>
                  <a:lnTo>
                    <a:pt x="61721" y="164592"/>
                  </a:lnTo>
                  <a:lnTo>
                    <a:pt x="31242" y="164592"/>
                  </a:lnTo>
                  <a:lnTo>
                    <a:pt x="31241" y="169926"/>
                  </a:lnTo>
                  <a:lnTo>
                    <a:pt x="134112" y="272796"/>
                  </a:lnTo>
                  <a:lnTo>
                    <a:pt x="143256" y="263652"/>
                  </a:lnTo>
                  <a:lnTo>
                    <a:pt x="143256" y="299466"/>
                  </a:lnTo>
                  <a:lnTo>
                    <a:pt x="169926" y="272796"/>
                  </a:lnTo>
                  <a:close/>
                </a:path>
                <a:path w="1375409" h="546100">
                  <a:moveTo>
                    <a:pt x="61722" y="381000"/>
                  </a:moveTo>
                  <a:lnTo>
                    <a:pt x="31242" y="381000"/>
                  </a:lnTo>
                  <a:lnTo>
                    <a:pt x="39624" y="403098"/>
                  </a:lnTo>
                  <a:lnTo>
                    <a:pt x="61722" y="381000"/>
                  </a:lnTo>
                  <a:close/>
                </a:path>
                <a:path w="1375409" h="546100">
                  <a:moveTo>
                    <a:pt x="1127760" y="484632"/>
                  </a:moveTo>
                  <a:lnTo>
                    <a:pt x="1127760" y="381000"/>
                  </a:lnTo>
                  <a:lnTo>
                    <a:pt x="61722" y="381000"/>
                  </a:lnTo>
                  <a:lnTo>
                    <a:pt x="39624" y="403098"/>
                  </a:lnTo>
                  <a:lnTo>
                    <a:pt x="31242" y="381000"/>
                  </a:lnTo>
                  <a:lnTo>
                    <a:pt x="31241" y="406908"/>
                  </a:lnTo>
                  <a:lnTo>
                    <a:pt x="1102614" y="406908"/>
                  </a:lnTo>
                  <a:lnTo>
                    <a:pt x="1102614" y="393954"/>
                  </a:lnTo>
                  <a:lnTo>
                    <a:pt x="1115568" y="406908"/>
                  </a:lnTo>
                  <a:lnTo>
                    <a:pt x="1115568" y="496824"/>
                  </a:lnTo>
                  <a:lnTo>
                    <a:pt x="1127760" y="484632"/>
                  </a:lnTo>
                  <a:close/>
                </a:path>
                <a:path w="1375409" h="546100">
                  <a:moveTo>
                    <a:pt x="143256" y="281940"/>
                  </a:moveTo>
                  <a:lnTo>
                    <a:pt x="143256" y="263652"/>
                  </a:lnTo>
                  <a:lnTo>
                    <a:pt x="134112" y="272796"/>
                  </a:lnTo>
                  <a:lnTo>
                    <a:pt x="143256" y="281940"/>
                  </a:lnTo>
                  <a:close/>
                </a:path>
                <a:path w="1375409" h="546100">
                  <a:moveTo>
                    <a:pt x="1375410" y="272796"/>
                  </a:moveTo>
                  <a:lnTo>
                    <a:pt x="1102614" y="0"/>
                  </a:lnTo>
                  <a:lnTo>
                    <a:pt x="1102614" y="138684"/>
                  </a:lnTo>
                  <a:lnTo>
                    <a:pt x="1106424" y="138684"/>
                  </a:lnTo>
                  <a:lnTo>
                    <a:pt x="1106424" y="39624"/>
                  </a:lnTo>
                  <a:lnTo>
                    <a:pt x="1127760" y="30480"/>
                  </a:lnTo>
                  <a:lnTo>
                    <a:pt x="1127760" y="60960"/>
                  </a:lnTo>
                  <a:lnTo>
                    <a:pt x="1339596" y="272796"/>
                  </a:lnTo>
                  <a:lnTo>
                    <a:pt x="1348740" y="263652"/>
                  </a:lnTo>
                  <a:lnTo>
                    <a:pt x="1348740" y="299466"/>
                  </a:lnTo>
                  <a:lnTo>
                    <a:pt x="1375410" y="272796"/>
                  </a:lnTo>
                  <a:close/>
                </a:path>
                <a:path w="1375409" h="546100">
                  <a:moveTo>
                    <a:pt x="1115568" y="164592"/>
                  </a:moveTo>
                  <a:lnTo>
                    <a:pt x="1115568" y="138684"/>
                  </a:lnTo>
                  <a:lnTo>
                    <a:pt x="1102614" y="151638"/>
                  </a:lnTo>
                  <a:lnTo>
                    <a:pt x="1102614" y="164592"/>
                  </a:lnTo>
                  <a:lnTo>
                    <a:pt x="1115568" y="164592"/>
                  </a:lnTo>
                  <a:close/>
                </a:path>
                <a:path w="1375409" h="546100">
                  <a:moveTo>
                    <a:pt x="1115568" y="406908"/>
                  </a:moveTo>
                  <a:lnTo>
                    <a:pt x="1102614" y="393954"/>
                  </a:lnTo>
                  <a:lnTo>
                    <a:pt x="1102614" y="406908"/>
                  </a:lnTo>
                  <a:lnTo>
                    <a:pt x="1115568" y="406908"/>
                  </a:lnTo>
                  <a:close/>
                </a:path>
                <a:path w="1375409" h="546100">
                  <a:moveTo>
                    <a:pt x="1115568" y="496824"/>
                  </a:moveTo>
                  <a:lnTo>
                    <a:pt x="1115568" y="406908"/>
                  </a:lnTo>
                  <a:lnTo>
                    <a:pt x="1102614" y="406908"/>
                  </a:lnTo>
                  <a:lnTo>
                    <a:pt x="1102614" y="545592"/>
                  </a:lnTo>
                  <a:lnTo>
                    <a:pt x="1106424" y="541782"/>
                  </a:lnTo>
                  <a:lnTo>
                    <a:pt x="1106424" y="505968"/>
                  </a:lnTo>
                  <a:lnTo>
                    <a:pt x="1115568" y="496824"/>
                  </a:lnTo>
                  <a:close/>
                </a:path>
                <a:path w="1375409" h="546100">
                  <a:moveTo>
                    <a:pt x="1127760" y="60960"/>
                  </a:moveTo>
                  <a:lnTo>
                    <a:pt x="1127760" y="30480"/>
                  </a:lnTo>
                  <a:lnTo>
                    <a:pt x="1106424" y="39624"/>
                  </a:lnTo>
                  <a:lnTo>
                    <a:pt x="1127760" y="60960"/>
                  </a:lnTo>
                  <a:close/>
                </a:path>
                <a:path w="1375409" h="546100">
                  <a:moveTo>
                    <a:pt x="1127760" y="164592"/>
                  </a:moveTo>
                  <a:lnTo>
                    <a:pt x="1127760" y="60960"/>
                  </a:lnTo>
                  <a:lnTo>
                    <a:pt x="1106424" y="39624"/>
                  </a:lnTo>
                  <a:lnTo>
                    <a:pt x="1106424" y="138684"/>
                  </a:lnTo>
                  <a:lnTo>
                    <a:pt x="1115568" y="138684"/>
                  </a:lnTo>
                  <a:lnTo>
                    <a:pt x="1115568" y="164592"/>
                  </a:lnTo>
                  <a:lnTo>
                    <a:pt x="1127760" y="164592"/>
                  </a:lnTo>
                  <a:close/>
                </a:path>
                <a:path w="1375409" h="546100">
                  <a:moveTo>
                    <a:pt x="1348740" y="299466"/>
                  </a:moveTo>
                  <a:lnTo>
                    <a:pt x="1348740" y="281940"/>
                  </a:lnTo>
                  <a:lnTo>
                    <a:pt x="1339596" y="272796"/>
                  </a:lnTo>
                  <a:lnTo>
                    <a:pt x="1106424" y="505968"/>
                  </a:lnTo>
                  <a:lnTo>
                    <a:pt x="1127760" y="515112"/>
                  </a:lnTo>
                  <a:lnTo>
                    <a:pt x="1127760" y="520446"/>
                  </a:lnTo>
                  <a:lnTo>
                    <a:pt x="1348740" y="299466"/>
                  </a:lnTo>
                  <a:close/>
                </a:path>
                <a:path w="1375409" h="546100">
                  <a:moveTo>
                    <a:pt x="1127760" y="520446"/>
                  </a:moveTo>
                  <a:lnTo>
                    <a:pt x="1127760" y="515112"/>
                  </a:lnTo>
                  <a:lnTo>
                    <a:pt x="1106424" y="505968"/>
                  </a:lnTo>
                  <a:lnTo>
                    <a:pt x="1106424" y="541782"/>
                  </a:lnTo>
                  <a:lnTo>
                    <a:pt x="1127760" y="520446"/>
                  </a:lnTo>
                  <a:close/>
                </a:path>
                <a:path w="1375409" h="546100">
                  <a:moveTo>
                    <a:pt x="1348740" y="281940"/>
                  </a:moveTo>
                  <a:lnTo>
                    <a:pt x="1348740" y="263652"/>
                  </a:lnTo>
                  <a:lnTo>
                    <a:pt x="1339596" y="272796"/>
                  </a:lnTo>
                  <a:lnTo>
                    <a:pt x="1348740" y="281940"/>
                  </a:lnTo>
                  <a:close/>
                </a:path>
              </a:pathLst>
            </a:custGeom>
            <a:solidFill>
              <a:srgbClr val="374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720078" y="3804665"/>
            <a:ext cx="1240790" cy="546100"/>
            <a:chOff x="6720078" y="3804665"/>
            <a:chExt cx="1240790" cy="546100"/>
          </a:xfrm>
        </p:grpSpPr>
        <p:sp>
          <p:nvSpPr>
            <p:cNvPr id="27" name="object 27"/>
            <p:cNvSpPr/>
            <p:nvPr/>
          </p:nvSpPr>
          <p:spPr>
            <a:xfrm>
              <a:off x="6750558" y="3835145"/>
              <a:ext cx="1192530" cy="485140"/>
            </a:xfrm>
            <a:custGeom>
              <a:avLst/>
              <a:gdLst/>
              <a:ahLst/>
              <a:cxnLst/>
              <a:rect l="l" t="t" r="r" b="b"/>
              <a:pathLst>
                <a:path w="1192529" h="485139">
                  <a:moveTo>
                    <a:pt x="1192530" y="242316"/>
                  </a:moveTo>
                  <a:lnTo>
                    <a:pt x="950213" y="0"/>
                  </a:lnTo>
                  <a:lnTo>
                    <a:pt x="950213" y="121158"/>
                  </a:lnTo>
                  <a:lnTo>
                    <a:pt x="0" y="121158"/>
                  </a:lnTo>
                  <a:lnTo>
                    <a:pt x="121157" y="242316"/>
                  </a:lnTo>
                  <a:lnTo>
                    <a:pt x="0" y="363474"/>
                  </a:lnTo>
                  <a:lnTo>
                    <a:pt x="950213" y="363474"/>
                  </a:lnTo>
                  <a:lnTo>
                    <a:pt x="950213" y="484632"/>
                  </a:lnTo>
                  <a:lnTo>
                    <a:pt x="1192530" y="242316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20078" y="3804665"/>
              <a:ext cx="1240790" cy="546100"/>
            </a:xfrm>
            <a:custGeom>
              <a:avLst/>
              <a:gdLst/>
              <a:ahLst/>
              <a:cxnLst/>
              <a:rect l="l" t="t" r="r" b="b"/>
              <a:pathLst>
                <a:path w="1240790" h="546100">
                  <a:moveTo>
                    <a:pt x="980694" y="139446"/>
                  </a:moveTo>
                  <a:lnTo>
                    <a:pt x="0" y="139446"/>
                  </a:lnTo>
                  <a:lnTo>
                    <a:pt x="30480" y="169763"/>
                  </a:lnTo>
                  <a:lnTo>
                    <a:pt x="30480" y="164592"/>
                  </a:lnTo>
                  <a:lnTo>
                    <a:pt x="39624" y="142494"/>
                  </a:lnTo>
                  <a:lnTo>
                    <a:pt x="61721" y="164592"/>
                  </a:lnTo>
                  <a:lnTo>
                    <a:pt x="967740" y="164592"/>
                  </a:lnTo>
                  <a:lnTo>
                    <a:pt x="967740" y="151638"/>
                  </a:lnTo>
                  <a:lnTo>
                    <a:pt x="980694" y="139446"/>
                  </a:lnTo>
                  <a:close/>
                </a:path>
                <a:path w="1240790" h="546100">
                  <a:moveTo>
                    <a:pt x="143256" y="299466"/>
                  </a:moveTo>
                  <a:lnTo>
                    <a:pt x="143256" y="281940"/>
                  </a:lnTo>
                  <a:lnTo>
                    <a:pt x="134087" y="272820"/>
                  </a:lnTo>
                  <a:lnTo>
                    <a:pt x="0" y="406908"/>
                  </a:lnTo>
                  <a:lnTo>
                    <a:pt x="30480" y="406908"/>
                  </a:lnTo>
                  <a:lnTo>
                    <a:pt x="30480" y="381762"/>
                  </a:lnTo>
                  <a:lnTo>
                    <a:pt x="60960" y="381762"/>
                  </a:lnTo>
                  <a:lnTo>
                    <a:pt x="143256" y="299466"/>
                  </a:lnTo>
                  <a:close/>
                </a:path>
                <a:path w="1240790" h="546100">
                  <a:moveTo>
                    <a:pt x="61721" y="164592"/>
                  </a:moveTo>
                  <a:lnTo>
                    <a:pt x="39624" y="142494"/>
                  </a:lnTo>
                  <a:lnTo>
                    <a:pt x="30480" y="164592"/>
                  </a:lnTo>
                  <a:lnTo>
                    <a:pt x="61721" y="164592"/>
                  </a:lnTo>
                  <a:close/>
                </a:path>
                <a:path w="1240790" h="546100">
                  <a:moveTo>
                    <a:pt x="169926" y="272796"/>
                  </a:moveTo>
                  <a:lnTo>
                    <a:pt x="61721" y="164592"/>
                  </a:lnTo>
                  <a:lnTo>
                    <a:pt x="30480" y="164592"/>
                  </a:lnTo>
                  <a:lnTo>
                    <a:pt x="30480" y="169763"/>
                  </a:lnTo>
                  <a:lnTo>
                    <a:pt x="134087" y="272820"/>
                  </a:lnTo>
                  <a:lnTo>
                    <a:pt x="143256" y="263652"/>
                  </a:lnTo>
                  <a:lnTo>
                    <a:pt x="143256" y="299466"/>
                  </a:lnTo>
                  <a:lnTo>
                    <a:pt x="169926" y="272796"/>
                  </a:lnTo>
                  <a:close/>
                </a:path>
                <a:path w="1240790" h="546100">
                  <a:moveTo>
                    <a:pt x="60960" y="381762"/>
                  </a:moveTo>
                  <a:lnTo>
                    <a:pt x="30480" y="381762"/>
                  </a:lnTo>
                  <a:lnTo>
                    <a:pt x="39624" y="403098"/>
                  </a:lnTo>
                  <a:lnTo>
                    <a:pt x="60960" y="381762"/>
                  </a:lnTo>
                  <a:close/>
                </a:path>
                <a:path w="1240790" h="546100">
                  <a:moveTo>
                    <a:pt x="992886" y="484632"/>
                  </a:moveTo>
                  <a:lnTo>
                    <a:pt x="992886" y="381762"/>
                  </a:lnTo>
                  <a:lnTo>
                    <a:pt x="60960" y="381762"/>
                  </a:lnTo>
                  <a:lnTo>
                    <a:pt x="39624" y="403098"/>
                  </a:lnTo>
                  <a:lnTo>
                    <a:pt x="30480" y="381762"/>
                  </a:lnTo>
                  <a:lnTo>
                    <a:pt x="30480" y="406908"/>
                  </a:lnTo>
                  <a:lnTo>
                    <a:pt x="967740" y="406908"/>
                  </a:lnTo>
                  <a:lnTo>
                    <a:pt x="967740" y="393954"/>
                  </a:lnTo>
                  <a:lnTo>
                    <a:pt x="980694" y="406908"/>
                  </a:lnTo>
                  <a:lnTo>
                    <a:pt x="980694" y="496824"/>
                  </a:lnTo>
                  <a:lnTo>
                    <a:pt x="992886" y="484632"/>
                  </a:lnTo>
                  <a:close/>
                </a:path>
                <a:path w="1240790" h="546100">
                  <a:moveTo>
                    <a:pt x="143256" y="281940"/>
                  </a:moveTo>
                  <a:lnTo>
                    <a:pt x="143256" y="263652"/>
                  </a:lnTo>
                  <a:lnTo>
                    <a:pt x="134087" y="272820"/>
                  </a:lnTo>
                  <a:lnTo>
                    <a:pt x="143256" y="281940"/>
                  </a:lnTo>
                  <a:close/>
                </a:path>
                <a:path w="1240790" h="546100">
                  <a:moveTo>
                    <a:pt x="1240536" y="272796"/>
                  </a:moveTo>
                  <a:lnTo>
                    <a:pt x="967740" y="0"/>
                  </a:lnTo>
                  <a:lnTo>
                    <a:pt x="967740" y="139446"/>
                  </a:lnTo>
                  <a:lnTo>
                    <a:pt x="971550" y="139446"/>
                  </a:lnTo>
                  <a:lnTo>
                    <a:pt x="971550" y="39624"/>
                  </a:lnTo>
                  <a:lnTo>
                    <a:pt x="992886" y="30480"/>
                  </a:lnTo>
                  <a:lnTo>
                    <a:pt x="992886" y="60960"/>
                  </a:lnTo>
                  <a:lnTo>
                    <a:pt x="1204722" y="272796"/>
                  </a:lnTo>
                  <a:lnTo>
                    <a:pt x="1213866" y="263652"/>
                  </a:lnTo>
                  <a:lnTo>
                    <a:pt x="1213866" y="299466"/>
                  </a:lnTo>
                  <a:lnTo>
                    <a:pt x="1240536" y="272796"/>
                  </a:lnTo>
                  <a:close/>
                </a:path>
                <a:path w="1240790" h="546100">
                  <a:moveTo>
                    <a:pt x="980694" y="164592"/>
                  </a:moveTo>
                  <a:lnTo>
                    <a:pt x="980694" y="139446"/>
                  </a:lnTo>
                  <a:lnTo>
                    <a:pt x="967740" y="151638"/>
                  </a:lnTo>
                  <a:lnTo>
                    <a:pt x="967740" y="164592"/>
                  </a:lnTo>
                  <a:lnTo>
                    <a:pt x="980694" y="164592"/>
                  </a:lnTo>
                  <a:close/>
                </a:path>
                <a:path w="1240790" h="546100">
                  <a:moveTo>
                    <a:pt x="980694" y="406908"/>
                  </a:moveTo>
                  <a:lnTo>
                    <a:pt x="967740" y="393954"/>
                  </a:lnTo>
                  <a:lnTo>
                    <a:pt x="967740" y="406908"/>
                  </a:lnTo>
                  <a:lnTo>
                    <a:pt x="980694" y="406908"/>
                  </a:lnTo>
                  <a:close/>
                </a:path>
                <a:path w="1240790" h="546100">
                  <a:moveTo>
                    <a:pt x="980694" y="496824"/>
                  </a:moveTo>
                  <a:lnTo>
                    <a:pt x="980694" y="406908"/>
                  </a:lnTo>
                  <a:lnTo>
                    <a:pt x="967740" y="406908"/>
                  </a:lnTo>
                  <a:lnTo>
                    <a:pt x="967740" y="545592"/>
                  </a:lnTo>
                  <a:lnTo>
                    <a:pt x="971550" y="541782"/>
                  </a:lnTo>
                  <a:lnTo>
                    <a:pt x="971550" y="505968"/>
                  </a:lnTo>
                  <a:lnTo>
                    <a:pt x="980694" y="496824"/>
                  </a:lnTo>
                  <a:close/>
                </a:path>
                <a:path w="1240790" h="546100">
                  <a:moveTo>
                    <a:pt x="992886" y="60960"/>
                  </a:moveTo>
                  <a:lnTo>
                    <a:pt x="992886" y="30480"/>
                  </a:lnTo>
                  <a:lnTo>
                    <a:pt x="971550" y="39624"/>
                  </a:lnTo>
                  <a:lnTo>
                    <a:pt x="992886" y="60960"/>
                  </a:lnTo>
                  <a:close/>
                </a:path>
                <a:path w="1240790" h="546100">
                  <a:moveTo>
                    <a:pt x="992886" y="164592"/>
                  </a:moveTo>
                  <a:lnTo>
                    <a:pt x="992886" y="60960"/>
                  </a:lnTo>
                  <a:lnTo>
                    <a:pt x="971550" y="39624"/>
                  </a:lnTo>
                  <a:lnTo>
                    <a:pt x="971550" y="139446"/>
                  </a:lnTo>
                  <a:lnTo>
                    <a:pt x="980694" y="139446"/>
                  </a:lnTo>
                  <a:lnTo>
                    <a:pt x="980694" y="164592"/>
                  </a:lnTo>
                  <a:lnTo>
                    <a:pt x="992886" y="164592"/>
                  </a:lnTo>
                  <a:close/>
                </a:path>
                <a:path w="1240790" h="546100">
                  <a:moveTo>
                    <a:pt x="1213866" y="299466"/>
                  </a:moveTo>
                  <a:lnTo>
                    <a:pt x="1213866" y="281940"/>
                  </a:lnTo>
                  <a:lnTo>
                    <a:pt x="1204722" y="272796"/>
                  </a:lnTo>
                  <a:lnTo>
                    <a:pt x="971550" y="505968"/>
                  </a:lnTo>
                  <a:lnTo>
                    <a:pt x="992886" y="515112"/>
                  </a:lnTo>
                  <a:lnTo>
                    <a:pt x="992886" y="520446"/>
                  </a:lnTo>
                  <a:lnTo>
                    <a:pt x="1213866" y="299466"/>
                  </a:lnTo>
                  <a:close/>
                </a:path>
                <a:path w="1240790" h="546100">
                  <a:moveTo>
                    <a:pt x="992886" y="520446"/>
                  </a:moveTo>
                  <a:lnTo>
                    <a:pt x="992886" y="515112"/>
                  </a:lnTo>
                  <a:lnTo>
                    <a:pt x="971550" y="505968"/>
                  </a:lnTo>
                  <a:lnTo>
                    <a:pt x="971550" y="541782"/>
                  </a:lnTo>
                  <a:lnTo>
                    <a:pt x="992886" y="520446"/>
                  </a:lnTo>
                  <a:close/>
                </a:path>
                <a:path w="1240790" h="546100">
                  <a:moveTo>
                    <a:pt x="1213866" y="281940"/>
                  </a:moveTo>
                  <a:lnTo>
                    <a:pt x="1213866" y="263652"/>
                  </a:lnTo>
                  <a:lnTo>
                    <a:pt x="1204722" y="272796"/>
                  </a:lnTo>
                  <a:lnTo>
                    <a:pt x="1213866" y="281940"/>
                  </a:lnTo>
                  <a:close/>
                </a:path>
              </a:pathLst>
            </a:custGeom>
            <a:solidFill>
              <a:srgbClr val="374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6C26CD8-477D-1004-7CB6-1E3258CBAD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45946" y="1473962"/>
            <a:ext cx="747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2455" marR="5080" indent="-1850389">
              <a:lnSpc>
                <a:spcPct val="100000"/>
              </a:lnSpc>
              <a:spcBef>
                <a:spcPts val="95"/>
              </a:spcBef>
            </a:pPr>
            <a:r>
              <a:rPr sz="2000" b="1" spc="-25" dirty="0">
                <a:latin typeface="Arial"/>
                <a:cs typeface="Arial"/>
              </a:rPr>
              <a:t>Your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agency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view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edit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information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Profile</a:t>
            </a:r>
            <a:r>
              <a:rPr sz="20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tab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at </a:t>
            </a:r>
            <a:r>
              <a:rPr sz="2000" b="1" dirty="0">
                <a:latin typeface="Arial"/>
                <a:cs typeface="Arial"/>
              </a:rPr>
              <a:t>any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during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grant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1974" y="818745"/>
            <a:ext cx="2302832" cy="2667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B49A15E-2025-432B-AA6E-BEA16324C8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B582C7-7E0B-A97C-DC0F-383199A7B9A4}"/>
              </a:ext>
            </a:extLst>
          </p:cNvPr>
          <p:cNvSpPr/>
          <p:nvPr/>
        </p:nvSpPr>
        <p:spPr>
          <a:xfrm>
            <a:off x="7010400" y="4114800"/>
            <a:ext cx="685800" cy="76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D01219-1E0D-CD9A-0E71-8CB792D8F3A6}"/>
              </a:ext>
            </a:extLst>
          </p:cNvPr>
          <p:cNvGrpSpPr/>
          <p:nvPr/>
        </p:nvGrpSpPr>
        <p:grpSpPr>
          <a:xfrm>
            <a:off x="1407101" y="2311948"/>
            <a:ext cx="7244198" cy="3986490"/>
            <a:chOff x="1407101" y="2260822"/>
            <a:chExt cx="7244198" cy="398649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F0CF45-B367-9378-AA19-C350A6C4596A}"/>
                </a:ext>
              </a:extLst>
            </p:cNvPr>
            <p:cNvGrpSpPr/>
            <p:nvPr/>
          </p:nvGrpSpPr>
          <p:grpSpPr>
            <a:xfrm>
              <a:off x="1407101" y="2260822"/>
              <a:ext cx="7244198" cy="3986490"/>
              <a:chOff x="1407101" y="2260822"/>
              <a:chExt cx="7244198" cy="398649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896CFE-5DFA-D1C8-8741-4AC747D2F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7101" y="2260822"/>
                <a:ext cx="7244198" cy="3986490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3804C01-A60D-5285-AD8C-B98F183630B5}"/>
                  </a:ext>
                </a:extLst>
              </p:cNvPr>
              <p:cNvSpPr/>
              <p:nvPr/>
            </p:nvSpPr>
            <p:spPr>
              <a:xfrm>
                <a:off x="4191000" y="3962400"/>
                <a:ext cx="685800" cy="76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70CAF5C-E743-A043-39BB-2D356FA9CAA4}"/>
                  </a:ext>
                </a:extLst>
              </p:cNvPr>
              <p:cNvSpPr/>
              <p:nvPr/>
            </p:nvSpPr>
            <p:spPr>
              <a:xfrm>
                <a:off x="3048000" y="5867400"/>
                <a:ext cx="457200" cy="457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5444B98-9A4A-4860-D434-7E337E6147BF}"/>
                  </a:ext>
                </a:extLst>
              </p:cNvPr>
              <p:cNvSpPr/>
              <p:nvPr/>
            </p:nvSpPr>
            <p:spPr>
              <a:xfrm>
                <a:off x="1524000" y="5867400"/>
                <a:ext cx="990600" cy="457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67B2D9-B86D-5F5C-30A5-D50D28118688}"/>
                  </a:ext>
                </a:extLst>
              </p:cNvPr>
              <p:cNvSpPr/>
              <p:nvPr/>
            </p:nvSpPr>
            <p:spPr>
              <a:xfrm>
                <a:off x="3881974" y="5867400"/>
                <a:ext cx="573127" cy="76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90505AF-CE43-48AC-AB3E-223410B9AB68}"/>
                  </a:ext>
                </a:extLst>
              </p:cNvPr>
              <p:cNvSpPr/>
              <p:nvPr/>
            </p:nvSpPr>
            <p:spPr>
              <a:xfrm>
                <a:off x="4876800" y="5867400"/>
                <a:ext cx="726501" cy="76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D492888-2883-8200-A301-240A1F728EE6}"/>
                </a:ext>
              </a:extLst>
            </p:cNvPr>
            <p:cNvSpPr/>
            <p:nvPr/>
          </p:nvSpPr>
          <p:spPr>
            <a:xfrm>
              <a:off x="7010400" y="4114800"/>
              <a:ext cx="685800" cy="4571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35C5CB-96CC-2956-47AD-B806F6FA75B4}"/>
              </a:ext>
            </a:extLst>
          </p:cNvPr>
          <p:cNvCxnSpPr>
            <a:cxnSpLocks/>
          </p:cNvCxnSpPr>
          <p:nvPr/>
        </p:nvCxnSpPr>
        <p:spPr>
          <a:xfrm flipH="1">
            <a:off x="2362200" y="1777674"/>
            <a:ext cx="5181600" cy="111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7316" y="947513"/>
            <a:ext cx="7582383" cy="140935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82B74E-3028-997D-2F44-50C43338F3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8736E2-EC64-BDEB-F627-F42EF3C009C9}"/>
              </a:ext>
            </a:extLst>
          </p:cNvPr>
          <p:cNvGrpSpPr/>
          <p:nvPr/>
        </p:nvGrpSpPr>
        <p:grpSpPr>
          <a:xfrm>
            <a:off x="1573975" y="1828800"/>
            <a:ext cx="6561203" cy="5250620"/>
            <a:chOff x="1573975" y="1828800"/>
            <a:chExt cx="6561203" cy="52506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98E053-7F2D-E805-3DB9-63D61CDB7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3975" y="2505776"/>
              <a:ext cx="6561203" cy="4573644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ADDCA3E-7BD0-4ABA-292E-FDC6BC579A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2363" y="1828800"/>
              <a:ext cx="372237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EE46E0-E4CD-56E5-08FA-80EEA770C6C5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133600"/>
              <a:ext cx="213360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5600" y="719340"/>
            <a:ext cx="4809811" cy="59858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9EB72-6BAF-9791-B677-2ACFB0E2EB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A26587-5D75-B85D-F70D-CB2070B6626E}"/>
              </a:ext>
            </a:extLst>
          </p:cNvPr>
          <p:cNvSpPr txBox="1"/>
          <p:nvPr/>
        </p:nvSpPr>
        <p:spPr>
          <a:xfrm>
            <a:off x="1248283" y="1456609"/>
            <a:ext cx="780592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HOME</a:t>
            </a:r>
            <a:r>
              <a:rPr lang="en-US" u="sng" dirty="0"/>
              <a:t> tab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Work Queue </a:t>
            </a:r>
            <a:r>
              <a:rPr lang="en-US" b="1" dirty="0"/>
              <a:t>Section - Task and information center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Awards</a:t>
            </a:r>
            <a:r>
              <a:rPr lang="en-US" b="1" dirty="0"/>
              <a:t> Section - All current grant information; reimbursement requests; general grant information</a:t>
            </a:r>
          </a:p>
          <a:p>
            <a:pPr marL="457200" indent="-457200"/>
            <a:r>
              <a:rPr lang="en-US" b="1" dirty="0"/>
              <a:t>	View Awards by </a:t>
            </a:r>
            <a:r>
              <a:rPr lang="en-US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Grant Name </a:t>
            </a:r>
            <a:r>
              <a:rPr lang="en-US" b="1" dirty="0"/>
              <a:t>(select grant)</a:t>
            </a:r>
          </a:p>
          <a:p>
            <a:pPr marL="457200" indent="-457200"/>
            <a:r>
              <a:rPr lang="en-US" b="1" dirty="0"/>
              <a:t>	   General</a:t>
            </a:r>
          </a:p>
          <a:p>
            <a:pPr marL="457200" indent="-457200"/>
            <a:r>
              <a:rPr lang="en-US" b="1" dirty="0"/>
              <a:t>	   Budget</a:t>
            </a:r>
          </a:p>
          <a:p>
            <a:pPr marL="457200" indent="-457200"/>
            <a:r>
              <a:rPr lang="en-US" b="1" dirty="0"/>
              <a:t>	   Reimbursements </a:t>
            </a:r>
          </a:p>
          <a:p>
            <a:pPr marL="457200" indent="-457200"/>
            <a:r>
              <a:rPr lang="en-US" b="1" dirty="0"/>
              <a:t>	   Match Amounts (if applicable)</a:t>
            </a:r>
          </a:p>
          <a:p>
            <a:pPr marL="457200" indent="-457200"/>
            <a:r>
              <a:rPr lang="en-US" b="1" dirty="0"/>
              <a:t>	   Budget Revisions</a:t>
            </a:r>
          </a:p>
          <a:p>
            <a:pPr marL="457200" indent="-457200"/>
            <a:r>
              <a:rPr lang="en-US" b="1" dirty="0"/>
              <a:t>	   Filing Cabinet </a:t>
            </a:r>
          </a:p>
          <a:p>
            <a:pPr marL="457200" indent="-457200"/>
            <a:r>
              <a:rPr lang="en-US" b="1" dirty="0"/>
              <a:t>	   Closeout Report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en-US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Applications </a:t>
            </a:r>
            <a:r>
              <a:rPr lang="en-US" b="1" dirty="0">
                <a:solidFill>
                  <a:schemeClr val="tx1"/>
                </a:solidFill>
              </a:rPr>
              <a:t>Section</a:t>
            </a:r>
          </a:p>
          <a:p>
            <a:pPr marL="457200" indent="-457200">
              <a:lnSpc>
                <a:spcPct val="100000"/>
              </a:lnSpc>
              <a:spcBef>
                <a:spcPts val="495"/>
              </a:spcBef>
            </a:pPr>
            <a:r>
              <a:rPr lang="en-US" b="1" dirty="0">
                <a:solidFill>
                  <a:schemeClr val="tx1"/>
                </a:solidFill>
              </a:rPr>
              <a:t>	Review submitted, accepted, and In Progress Applications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en-US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Recent Payments </a:t>
            </a:r>
            <a:r>
              <a:rPr lang="en-US" b="1" dirty="0">
                <a:solidFill>
                  <a:schemeClr val="tx1"/>
                </a:solidFill>
              </a:rPr>
              <a:t>Section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en-US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Closed Awards </a:t>
            </a:r>
            <a:r>
              <a:rPr lang="en-US" b="1" dirty="0">
                <a:solidFill>
                  <a:schemeClr val="tx1"/>
                </a:solidFill>
              </a:rPr>
              <a:t>Section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47800" y="1600200"/>
            <a:ext cx="7620000" cy="388247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PROFILE</a:t>
            </a:r>
            <a:r>
              <a:rPr sz="18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</a:t>
            </a:r>
            <a:endParaRPr sz="1800" dirty="0">
              <a:latin typeface="Arial"/>
              <a:cs typeface="Arial"/>
            </a:endParaRPr>
          </a:p>
          <a:p>
            <a:pPr marL="12701">
              <a:lnSpc>
                <a:spcPct val="100000"/>
              </a:lnSpc>
              <a:spcBef>
                <a:spcPts val="395"/>
              </a:spcBef>
              <a:buClr>
                <a:srgbClr val="4E67C8"/>
              </a:buClr>
              <a:buSzPct val="66666"/>
              <a:tabLst>
                <a:tab pos="268605" algn="l"/>
              </a:tabLst>
            </a:pPr>
            <a:r>
              <a:rPr sz="1800" b="1" dirty="0">
                <a:latin typeface="Arial"/>
                <a:cs typeface="Arial"/>
              </a:rPr>
              <a:t>View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Edit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Details</a:t>
            </a:r>
            <a:r>
              <a:rPr sz="1800" b="1" dirty="0">
                <a:latin typeface="Arial"/>
                <a:cs typeface="Arial"/>
              </a:rPr>
              <a:t>;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lang="en-US" sz="1800" b="1" spc="-35" dirty="0">
                <a:latin typeface="Arial"/>
                <a:cs typeface="Arial"/>
              </a:rPr>
              <a:t>Contacts; </a:t>
            </a:r>
            <a:r>
              <a:rPr lang="en-US" sz="1800" b="1" dirty="0">
                <a:latin typeface="Arial"/>
                <a:cs typeface="Arial"/>
              </a:rPr>
              <a:t>Physical Address; Mailing Address</a:t>
            </a:r>
            <a:endParaRPr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  <a:buClr>
                <a:srgbClr val="4E67C8"/>
              </a:buClr>
              <a:buFont typeface="Wingdings"/>
              <a:buChar char=""/>
            </a:pPr>
            <a:endParaRPr sz="1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FILING CABINET tab</a:t>
            </a:r>
          </a:p>
          <a:p>
            <a:pPr marL="12700">
              <a:lnSpc>
                <a:spcPct val="100000"/>
              </a:lnSpc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Filter </a:t>
            </a:r>
            <a:r>
              <a:rPr lang="en-US" b="1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Filing Cabinet Requests by Grant Award, Title, Submitted Date Start, Submitted Date End; Current Status – Unsubmitted, Submitted, Returned, Approved. </a:t>
            </a:r>
            <a:endParaRPr lang="en-US" sz="1800" b="1" dirty="0">
              <a:solidFill>
                <a:schemeClr val="tx1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b="1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SEARCH</a:t>
            </a:r>
            <a:r>
              <a:rPr sz="18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PAYMENTS </a:t>
            </a:r>
            <a:r>
              <a:rPr lang="en-US"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</a:t>
            </a:r>
            <a:endParaRPr sz="1800" dirty="0">
              <a:latin typeface="Arial"/>
              <a:cs typeface="Arial"/>
            </a:endParaRPr>
          </a:p>
          <a:p>
            <a:pPr marL="12701">
              <a:lnSpc>
                <a:spcPct val="100000"/>
              </a:lnSpc>
              <a:spcBef>
                <a:spcPts val="395"/>
              </a:spcBef>
              <a:buClr>
                <a:srgbClr val="4E67C8"/>
              </a:buClr>
              <a:buSzPct val="66666"/>
              <a:tabLst>
                <a:tab pos="268605" algn="l"/>
              </a:tabLst>
            </a:pPr>
            <a:r>
              <a:rPr lang="en-US" sz="1800" b="1" dirty="0">
                <a:solidFill>
                  <a:srgbClr val="0000FF"/>
                </a:solidFill>
                <a:latin typeface="Arial"/>
                <a:cs typeface="Arial"/>
              </a:rPr>
              <a:t>Filter and search by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lang="en-US" sz="1800" b="1" spc="-40" dirty="0">
                <a:latin typeface="Arial"/>
                <a:cs typeface="Arial"/>
              </a:rPr>
              <a:t>State Date; End Date; Grant Award; Current Status – Approved, Reviewed,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Progress,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Deleted,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Submitted,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Denied</a:t>
            </a:r>
            <a:r>
              <a:rPr lang="en-US" b="1" spc="-10" dirty="0">
                <a:latin typeface="Arial"/>
                <a:cs typeface="Arial"/>
              </a:rPr>
              <a:t>, Repayment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A8C0F-54F6-37B0-3703-3518C5E428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4F23A-657D-6775-5C23-0852B129184B}"/>
              </a:ext>
            </a:extLst>
          </p:cNvPr>
          <p:cNvSpPr txBox="1"/>
          <p:nvPr/>
        </p:nvSpPr>
        <p:spPr>
          <a:xfrm>
            <a:off x="2514600" y="59209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COSMOS</a:t>
            </a:r>
            <a:r>
              <a:rPr lang="en-US"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b="1" dirty="0"/>
              <a:t>GRANT MANAGEMENT</a:t>
            </a:r>
          </a:p>
          <a:p>
            <a:pPr algn="ctr"/>
            <a:r>
              <a:rPr lang="en-US" sz="2400" b="1" dirty="0"/>
              <a:t>TABS CONTINUED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1811574"/>
            <a:ext cx="8945880" cy="1903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1900"/>
              </a:lnSpc>
              <a:spcBef>
                <a:spcPts val="95"/>
              </a:spcBef>
            </a:pPr>
            <a:r>
              <a:rPr sz="2800" spc="-55" dirty="0">
                <a:solidFill>
                  <a:srgbClr val="000000"/>
                </a:solidFill>
              </a:rPr>
              <a:t>To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request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access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to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the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FF"/>
                </a:solidFill>
              </a:rPr>
              <a:t>COSMOS </a:t>
            </a:r>
            <a:r>
              <a:rPr sz="2800" dirty="0">
                <a:solidFill>
                  <a:srgbClr val="000000"/>
                </a:solidFill>
              </a:rPr>
              <a:t>Grant</a:t>
            </a:r>
            <a:r>
              <a:rPr sz="2800" spc="-1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Management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System,</a:t>
            </a:r>
            <a:r>
              <a:rPr sz="2800" spc="-1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open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the </a:t>
            </a:r>
            <a:r>
              <a:rPr sz="2800" dirty="0">
                <a:solidFill>
                  <a:srgbClr val="000000"/>
                </a:solidFill>
              </a:rPr>
              <a:t>hyperlink</a:t>
            </a:r>
            <a:r>
              <a:rPr sz="2800" spc="-16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below</a:t>
            </a:r>
            <a:r>
              <a:rPr lang="en-US" sz="2800" spc="-10" dirty="0">
                <a:solidFill>
                  <a:srgbClr val="000000"/>
                </a:solidFill>
              </a:rPr>
              <a:t>. </a:t>
            </a:r>
            <a:br>
              <a:rPr lang="en-US" sz="2800" spc="-10" dirty="0">
                <a:solidFill>
                  <a:srgbClr val="000000"/>
                </a:solidFill>
              </a:rPr>
            </a:br>
            <a:br>
              <a:rPr lang="en-US" sz="2800" spc="-10" dirty="0">
                <a:solidFill>
                  <a:srgbClr val="000000"/>
                </a:solidFill>
              </a:rPr>
            </a:b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1325658" y="3164300"/>
            <a:ext cx="777239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56C7AA"/>
                </a:solidFill>
                <a:latin typeface="Arial"/>
                <a:cs typeface="Arial"/>
                <a:hlinkClick r:id="rId5"/>
              </a:rPr>
              <a:t>https://apps.nd.gov/docr/cosmos/menu</a:t>
            </a:r>
            <a:endParaRPr lang="en-US" sz="2800" b="1" spc="-10" dirty="0">
              <a:solidFill>
                <a:srgbClr val="56C7AA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2000" spc="-10" dirty="0">
              <a:solidFill>
                <a:srgbClr val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5366" y="5685192"/>
            <a:ext cx="7294880" cy="74930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2200" b="1" dirty="0">
                <a:latin typeface="Arial"/>
                <a:cs typeface="Arial"/>
              </a:rPr>
              <a:t>It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recommended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save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this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hyperlink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your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desktop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by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creating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shortcut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easy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access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480" y="1150619"/>
            <a:ext cx="6957821" cy="3916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A4199C-187B-938C-4D5E-D0ABBEE5EB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15153-D486-C5E0-D3E3-93FD8F34FE1E}"/>
              </a:ext>
            </a:extLst>
          </p:cNvPr>
          <p:cNvSpPr txBox="1"/>
          <p:nvPr/>
        </p:nvSpPr>
        <p:spPr>
          <a:xfrm>
            <a:off x="1325658" y="4077691"/>
            <a:ext cx="7644587" cy="123880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000000"/>
                </a:solidFill>
              </a:rPr>
              <a:t>**A </a:t>
            </a:r>
            <a:r>
              <a:rPr lang="en-US" sz="1800" b="1" spc="-10" dirty="0">
                <a:solidFill>
                  <a:srgbClr val="000000"/>
                </a:solidFill>
              </a:rPr>
              <a:t>North Dakota Login </a:t>
            </a:r>
            <a:r>
              <a:rPr lang="en-US" sz="1800" spc="-10" dirty="0">
                <a:solidFill>
                  <a:srgbClr val="000000"/>
                </a:solidFill>
              </a:rPr>
              <a:t>account is required to access COSMOS.**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1800" spc="-10" dirty="0">
              <a:solidFill>
                <a:srgbClr val="000000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000000"/>
                </a:solidFill>
              </a:rPr>
              <a:t>If you have a </a:t>
            </a:r>
            <a:r>
              <a:rPr lang="en-US" sz="1800" b="1" spc="-10" dirty="0">
                <a:solidFill>
                  <a:srgbClr val="000000"/>
                </a:solidFill>
              </a:rPr>
              <a:t>North Dakota Login</a:t>
            </a:r>
            <a:r>
              <a:rPr lang="en-US" sz="1800" spc="-10" dirty="0">
                <a:solidFill>
                  <a:srgbClr val="000000"/>
                </a:solidFill>
              </a:rPr>
              <a:t>, go to </a:t>
            </a:r>
            <a:r>
              <a:rPr lang="en-US" sz="1800" u="sng" spc="-10" dirty="0">
                <a:solidFill>
                  <a:srgbClr val="000000"/>
                </a:solidFill>
              </a:rPr>
              <a:t>Page 11</a:t>
            </a:r>
            <a:r>
              <a:rPr lang="en-US" sz="1800" spc="-10" dirty="0">
                <a:solidFill>
                  <a:srgbClr val="000000"/>
                </a:solidFill>
              </a:rPr>
              <a:t>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000000"/>
                </a:solidFill>
              </a:rPr>
              <a:t>If not, continue with next slides.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82D3-5E59-A856-540B-461CE766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C2C86D1-A872-9C7C-429A-47D87CC51A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0800" y="2026507"/>
            <a:ext cx="53187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0000"/>
                </a:solidFill>
              </a:rPr>
              <a:t>Click</a:t>
            </a:r>
            <a:r>
              <a:rPr sz="2200" spc="-4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on</a:t>
            </a:r>
            <a:r>
              <a:rPr sz="2200" spc="-10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Already</a:t>
            </a:r>
            <a:r>
              <a:rPr sz="2200" spc="-4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Registered</a:t>
            </a:r>
            <a:r>
              <a:rPr sz="2200" spc="-30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-</a:t>
            </a:r>
            <a:r>
              <a:rPr sz="2200" spc="-35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Not</a:t>
            </a:r>
            <a:r>
              <a:rPr sz="2200" spc="-35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Sure?</a:t>
            </a:r>
            <a:endParaRPr sz="22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E5042DBF-B53F-AE0A-4822-5AD9CBC68549}"/>
              </a:ext>
            </a:extLst>
          </p:cNvPr>
          <p:cNvGrpSpPr/>
          <p:nvPr/>
        </p:nvGrpSpPr>
        <p:grpSpPr>
          <a:xfrm>
            <a:off x="1414780" y="2340242"/>
            <a:ext cx="7228840" cy="3970020"/>
            <a:chOff x="1338072" y="2435351"/>
            <a:chExt cx="7228840" cy="397002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D86BA57-2C7B-C717-A6A9-3FEE450C8C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072" y="2813303"/>
              <a:ext cx="7228331" cy="3592067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EF679DF-FCD4-C334-5336-2514570B30F9}"/>
                </a:ext>
              </a:extLst>
            </p:cNvPr>
            <p:cNvSpPr/>
            <p:nvPr/>
          </p:nvSpPr>
          <p:spPr>
            <a:xfrm>
              <a:off x="4191000" y="2435351"/>
              <a:ext cx="1682114" cy="2365375"/>
            </a:xfrm>
            <a:custGeom>
              <a:avLst/>
              <a:gdLst/>
              <a:ahLst/>
              <a:cxnLst/>
              <a:rect l="l" t="t" r="r" b="b"/>
              <a:pathLst>
                <a:path w="1682114" h="2365375">
                  <a:moveTo>
                    <a:pt x="21335" y="2267712"/>
                  </a:moveTo>
                  <a:lnTo>
                    <a:pt x="21335" y="2264664"/>
                  </a:lnTo>
                  <a:lnTo>
                    <a:pt x="19050" y="2261616"/>
                  </a:lnTo>
                  <a:lnTo>
                    <a:pt x="15848" y="2260975"/>
                  </a:lnTo>
                  <a:lnTo>
                    <a:pt x="12191" y="2260854"/>
                  </a:lnTo>
                  <a:lnTo>
                    <a:pt x="9143" y="2263140"/>
                  </a:lnTo>
                  <a:lnTo>
                    <a:pt x="8381" y="2266950"/>
                  </a:lnTo>
                  <a:lnTo>
                    <a:pt x="0" y="2365248"/>
                  </a:lnTo>
                  <a:lnTo>
                    <a:pt x="1523" y="2364563"/>
                  </a:lnTo>
                  <a:lnTo>
                    <a:pt x="1523" y="2351532"/>
                  </a:lnTo>
                  <a:lnTo>
                    <a:pt x="15848" y="2331365"/>
                  </a:lnTo>
                  <a:lnTo>
                    <a:pt x="21335" y="2267712"/>
                  </a:lnTo>
                  <a:close/>
                </a:path>
                <a:path w="1682114" h="2365375">
                  <a:moveTo>
                    <a:pt x="15848" y="2331365"/>
                  </a:moveTo>
                  <a:lnTo>
                    <a:pt x="1523" y="2351532"/>
                  </a:lnTo>
                  <a:lnTo>
                    <a:pt x="4571" y="2353709"/>
                  </a:lnTo>
                  <a:lnTo>
                    <a:pt x="4571" y="2349246"/>
                  </a:lnTo>
                  <a:lnTo>
                    <a:pt x="14697" y="2344713"/>
                  </a:lnTo>
                  <a:lnTo>
                    <a:pt x="15848" y="2331365"/>
                  </a:lnTo>
                  <a:close/>
                </a:path>
                <a:path w="1682114" h="2365375">
                  <a:moveTo>
                    <a:pt x="94487" y="2319528"/>
                  </a:moveTo>
                  <a:lnTo>
                    <a:pt x="91440" y="2313432"/>
                  </a:lnTo>
                  <a:lnTo>
                    <a:pt x="87630" y="2311908"/>
                  </a:lnTo>
                  <a:lnTo>
                    <a:pt x="84581" y="2313432"/>
                  </a:lnTo>
                  <a:lnTo>
                    <a:pt x="26044" y="2339634"/>
                  </a:lnTo>
                  <a:lnTo>
                    <a:pt x="12191" y="2359152"/>
                  </a:lnTo>
                  <a:lnTo>
                    <a:pt x="1523" y="2351532"/>
                  </a:lnTo>
                  <a:lnTo>
                    <a:pt x="1523" y="2364563"/>
                  </a:lnTo>
                  <a:lnTo>
                    <a:pt x="89915" y="2324862"/>
                  </a:lnTo>
                  <a:lnTo>
                    <a:pt x="92964" y="2323338"/>
                  </a:lnTo>
                  <a:lnTo>
                    <a:pt x="94487" y="2319528"/>
                  </a:lnTo>
                  <a:close/>
                </a:path>
                <a:path w="1682114" h="2365375">
                  <a:moveTo>
                    <a:pt x="14697" y="2344713"/>
                  </a:moveTo>
                  <a:lnTo>
                    <a:pt x="4571" y="2349246"/>
                  </a:lnTo>
                  <a:lnTo>
                    <a:pt x="13715" y="2356104"/>
                  </a:lnTo>
                  <a:lnTo>
                    <a:pt x="14697" y="2344713"/>
                  </a:lnTo>
                  <a:close/>
                </a:path>
                <a:path w="1682114" h="2365375">
                  <a:moveTo>
                    <a:pt x="26044" y="2339634"/>
                  </a:moveTo>
                  <a:lnTo>
                    <a:pt x="14697" y="2344713"/>
                  </a:lnTo>
                  <a:lnTo>
                    <a:pt x="13715" y="2356104"/>
                  </a:lnTo>
                  <a:lnTo>
                    <a:pt x="4571" y="2349246"/>
                  </a:lnTo>
                  <a:lnTo>
                    <a:pt x="4571" y="2353709"/>
                  </a:lnTo>
                  <a:lnTo>
                    <a:pt x="12191" y="2359152"/>
                  </a:lnTo>
                  <a:lnTo>
                    <a:pt x="26044" y="2339634"/>
                  </a:lnTo>
                  <a:close/>
                </a:path>
                <a:path w="1682114" h="2365375">
                  <a:moveTo>
                    <a:pt x="1681733" y="6857"/>
                  </a:moveTo>
                  <a:lnTo>
                    <a:pt x="1671827" y="0"/>
                  </a:lnTo>
                  <a:lnTo>
                    <a:pt x="15848" y="2331365"/>
                  </a:lnTo>
                  <a:lnTo>
                    <a:pt x="14697" y="2344713"/>
                  </a:lnTo>
                  <a:lnTo>
                    <a:pt x="26044" y="2339634"/>
                  </a:lnTo>
                  <a:lnTo>
                    <a:pt x="1681733" y="6857"/>
                  </a:lnTo>
                  <a:close/>
                </a:path>
              </a:pathLst>
            </a:custGeom>
            <a:solidFill>
              <a:srgbClr val="49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9863B-840A-3429-D129-E1E74CF8D7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AF223-16C6-A23B-98D1-184E3B8666F9}"/>
              </a:ext>
            </a:extLst>
          </p:cNvPr>
          <p:cNvSpPr txBox="1"/>
          <p:nvPr/>
        </p:nvSpPr>
        <p:spPr>
          <a:xfrm>
            <a:off x="1108265" y="71903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IF YOU HAVE A NORTH DAKOTA LOGIN ACCOUNT?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230" y="6242303"/>
            <a:ext cx="3828160" cy="1097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2559" y="7205471"/>
            <a:ext cx="438912" cy="1219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141976" y="3391661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524" y="0"/>
                </a:lnTo>
              </a:path>
            </a:pathLst>
          </a:custGeom>
          <a:ln w="7620">
            <a:solidFill>
              <a:srgbClr val="BBB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2287" y="744346"/>
            <a:ext cx="6973824" cy="13055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355" marR="5080" algn="ctr">
              <a:lnSpc>
                <a:spcPct val="102600"/>
              </a:lnSpc>
              <a:spcBef>
                <a:spcPts val="25"/>
              </a:spcBef>
            </a:pPr>
            <a:r>
              <a:rPr sz="2800" dirty="0"/>
              <a:t>Enter</a:t>
            </a:r>
            <a:r>
              <a:rPr sz="2800" spc="70" dirty="0"/>
              <a:t> </a:t>
            </a:r>
            <a:r>
              <a:rPr sz="2800" dirty="0"/>
              <a:t>your</a:t>
            </a:r>
            <a:r>
              <a:rPr sz="2800" spc="75" dirty="0"/>
              <a:t> </a:t>
            </a:r>
            <a:r>
              <a:rPr sz="2800" dirty="0"/>
              <a:t>email</a:t>
            </a:r>
            <a:r>
              <a:rPr sz="2800" spc="80" dirty="0"/>
              <a:t> </a:t>
            </a:r>
            <a:r>
              <a:rPr sz="2800" dirty="0"/>
              <a:t>or</a:t>
            </a:r>
            <a:r>
              <a:rPr sz="2800" spc="35" dirty="0"/>
              <a:t> </a:t>
            </a:r>
            <a:r>
              <a:rPr lang="en-US" sz="2800" spc="-10" dirty="0"/>
              <a:t>cell phone</a:t>
            </a:r>
            <a:r>
              <a:rPr sz="2800" spc="-10" dirty="0"/>
              <a:t> </a:t>
            </a:r>
            <a:r>
              <a:rPr sz="2800" dirty="0"/>
              <a:t>number</a:t>
            </a:r>
            <a:r>
              <a:rPr sz="2800" spc="90" dirty="0"/>
              <a:t> </a:t>
            </a:r>
            <a:r>
              <a:rPr sz="2800" dirty="0"/>
              <a:t>for</a:t>
            </a:r>
            <a:r>
              <a:rPr sz="2800" spc="50" dirty="0"/>
              <a:t> </a:t>
            </a:r>
            <a:r>
              <a:rPr sz="2800" dirty="0"/>
              <a:t>verification</a:t>
            </a:r>
            <a:r>
              <a:rPr sz="2800" spc="95" dirty="0"/>
              <a:t> </a:t>
            </a:r>
            <a:r>
              <a:rPr sz="2800" dirty="0"/>
              <a:t>of</a:t>
            </a:r>
            <a:r>
              <a:rPr sz="2800" spc="140" dirty="0"/>
              <a:t> </a:t>
            </a:r>
            <a:r>
              <a:rPr sz="2800" spc="-50" dirty="0"/>
              <a:t>a</a:t>
            </a:r>
            <a:r>
              <a:rPr lang="en-US" sz="2800" spc="-50" dirty="0"/>
              <a:t> </a:t>
            </a:r>
            <a:r>
              <a:rPr sz="2800" dirty="0">
                <a:solidFill>
                  <a:srgbClr val="222946"/>
                </a:solidFill>
              </a:rPr>
              <a:t>North</a:t>
            </a:r>
            <a:r>
              <a:rPr sz="2800" spc="270" dirty="0">
                <a:solidFill>
                  <a:srgbClr val="222946"/>
                </a:solidFill>
              </a:rPr>
              <a:t> </a:t>
            </a:r>
            <a:r>
              <a:rPr sz="2800" dirty="0">
                <a:solidFill>
                  <a:srgbClr val="222946"/>
                </a:solidFill>
              </a:rPr>
              <a:t>Dakota</a:t>
            </a:r>
            <a:r>
              <a:rPr sz="2800" spc="70" dirty="0">
                <a:solidFill>
                  <a:srgbClr val="222946"/>
                </a:solidFill>
              </a:rPr>
              <a:t> </a:t>
            </a:r>
            <a:r>
              <a:rPr lang="en-US" sz="2800" spc="70" dirty="0">
                <a:solidFill>
                  <a:srgbClr val="222946"/>
                </a:solidFill>
              </a:rPr>
              <a:t>Login </a:t>
            </a:r>
            <a:r>
              <a:rPr sz="2800" spc="-10" dirty="0">
                <a:solidFill>
                  <a:srgbClr val="222946"/>
                </a:solidFill>
              </a:rPr>
              <a:t>account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81447" y="2513072"/>
            <a:ext cx="1737360" cy="8699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950" dirty="0">
                <a:solidFill>
                  <a:srgbClr val="838383"/>
                </a:solidFill>
                <a:latin typeface="Times New Roman"/>
                <a:cs typeface="Times New Roman"/>
              </a:rPr>
              <a:t>North</a:t>
            </a:r>
            <a:r>
              <a:rPr sz="950" spc="225" dirty="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838383"/>
                </a:solidFill>
                <a:latin typeface="Times New Roman"/>
                <a:cs typeface="Times New Roman"/>
              </a:rPr>
              <a:t>Dakota</a:t>
            </a:r>
            <a:r>
              <a:rPr sz="950" spc="204" dirty="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838383"/>
                </a:solidFill>
                <a:latin typeface="Times New Roman"/>
                <a:cs typeface="Times New Roman"/>
              </a:rPr>
              <a:t>State</a:t>
            </a:r>
            <a:r>
              <a:rPr sz="950" spc="229" dirty="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838383"/>
                </a:solidFill>
                <a:latin typeface="Times New Roman"/>
                <a:cs typeface="Times New Roman"/>
              </a:rPr>
              <a:t>Government</a:t>
            </a:r>
            <a:endParaRPr sz="9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  <a:spcBef>
                <a:spcPts val="1025"/>
              </a:spcBef>
            </a:pPr>
            <a:r>
              <a:rPr sz="3500" i="1" spc="-50" dirty="0">
                <a:solidFill>
                  <a:srgbClr val="535088"/>
                </a:solidFill>
                <a:latin typeface="Times New Roman"/>
                <a:cs typeface="Times New Roman"/>
              </a:rPr>
              <a:t>logi</a:t>
            </a:r>
            <a:r>
              <a:rPr sz="3500" i="1" spc="-50" dirty="0">
                <a:solidFill>
                  <a:srgbClr val="7B7B9C"/>
                </a:solidFill>
                <a:latin typeface="Times New Roman"/>
                <a:cs typeface="Times New Roman"/>
              </a:rPr>
              <a:t>n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0300" y="5721096"/>
            <a:ext cx="535940" cy="2755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b="1" spc="-40" dirty="0">
                <a:solidFill>
                  <a:srgbClr val="BAB8B9"/>
                </a:solidFill>
                <a:latin typeface="Arial"/>
                <a:cs typeface="Arial"/>
              </a:rPr>
              <a:t>reCAPTCHA</a:t>
            </a:r>
            <a:endParaRPr sz="75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85"/>
              </a:spcBef>
            </a:pPr>
            <a:r>
              <a:rPr sz="750" b="1" spc="-25" dirty="0">
                <a:solidFill>
                  <a:srgbClr val="BAB8B9"/>
                </a:solidFill>
                <a:latin typeface="Arial"/>
                <a:cs typeface="Arial"/>
              </a:rPr>
              <a:t>·T</a:t>
            </a:r>
            <a:endParaRPr sz="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4138" y="2286000"/>
            <a:ext cx="3857662" cy="379845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C5609-57D5-FF5D-AC3C-559D30F927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76DF03-A893-5B55-37AB-4C3A1C022667}"/>
              </a:ext>
            </a:extLst>
          </p:cNvPr>
          <p:cNvSpPr txBox="1"/>
          <p:nvPr/>
        </p:nvSpPr>
        <p:spPr>
          <a:xfrm>
            <a:off x="1066800" y="377205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If you receive an error message </a:t>
            </a:r>
            <a:r>
              <a:rPr lang="en-US" sz="2800" b="1" dirty="0">
                <a:solidFill>
                  <a:srgbClr val="FF0000"/>
                </a:solidFill>
              </a:rPr>
              <a:t>No account found</a:t>
            </a:r>
            <a:r>
              <a:rPr lang="en-US" sz="2800" b="1" dirty="0"/>
              <a:t>, you do not have a North Dakota Login account.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3A3ACB-1ECE-2AEE-2522-9A0ACD21FF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30B77-122F-2DDC-3833-360C27A57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140" y="1905000"/>
            <a:ext cx="4618120" cy="5006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B73281-9435-6F9B-2658-381058E34F9F}"/>
              </a:ext>
            </a:extLst>
          </p:cNvPr>
          <p:cNvGrpSpPr/>
          <p:nvPr/>
        </p:nvGrpSpPr>
        <p:grpSpPr>
          <a:xfrm>
            <a:off x="2436877" y="2490859"/>
            <a:ext cx="4725588" cy="4073095"/>
            <a:chOff x="2441032" y="3061209"/>
            <a:chExt cx="4342220" cy="39769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9FE590-0EA8-146E-653E-CCF7CB708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0410" y="3061209"/>
              <a:ext cx="3502842" cy="3976964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436AD4-31FB-E63C-346D-29500316D9F1}"/>
                </a:ext>
              </a:extLst>
            </p:cNvPr>
            <p:cNvCxnSpPr>
              <a:cxnSpLocks/>
            </p:cNvCxnSpPr>
            <p:nvPr/>
          </p:nvCxnSpPr>
          <p:spPr>
            <a:xfrm>
              <a:off x="2441032" y="3966145"/>
              <a:ext cx="839378" cy="5063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7F81E3-587D-01D4-CCD2-A086D6542AFB}"/>
              </a:ext>
            </a:extLst>
          </p:cNvPr>
          <p:cNvSpPr txBox="1"/>
          <p:nvPr/>
        </p:nvSpPr>
        <p:spPr>
          <a:xfrm>
            <a:off x="1143000" y="504948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IF YOU DO </a:t>
            </a:r>
            <a:r>
              <a:rPr lang="en-US" sz="2000" b="1" u="sng" dirty="0">
                <a:solidFill>
                  <a:schemeClr val="tx2"/>
                </a:solidFill>
              </a:rPr>
              <a:t>NOT</a:t>
            </a:r>
            <a:r>
              <a:rPr lang="en-US" sz="2000" b="1" dirty="0">
                <a:solidFill>
                  <a:schemeClr val="tx2"/>
                </a:solidFill>
              </a:rPr>
              <a:t> HAVE A NORTH DAKOTA Login ACCOUNT: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To set up a new North Dakota Login account, click on the</a:t>
            </a:r>
            <a:r>
              <a:rPr lang="en-US" dirty="0"/>
              <a:t>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“Create an account</a:t>
            </a:r>
            <a:r>
              <a:rPr lang="en-US" dirty="0">
                <a:solidFill>
                  <a:schemeClr val="accent1"/>
                </a:solidFill>
              </a:rPr>
              <a:t>” </a:t>
            </a:r>
            <a:r>
              <a:rPr lang="en-US" b="1" dirty="0"/>
              <a:t>link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Follow directions on slides 8 through 10 of this PowerPoint</a:t>
            </a:r>
          </a:p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9CD1FFD-948D-13CC-8594-440DEB2B94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09600" y="685800"/>
            <a:ext cx="8762999" cy="93487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530"/>
              </a:spcBef>
            </a:pPr>
            <a:r>
              <a:rPr lang="en-US" sz="2000" b="1" dirty="0">
                <a:latin typeface="Arial"/>
                <a:cs typeface="Arial"/>
              </a:rPr>
              <a:t>COMPLETE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AND</a:t>
            </a:r>
            <a:r>
              <a:rPr lang="en-US" sz="2000" b="1" spc="-5" dirty="0">
                <a:latin typeface="Arial"/>
                <a:cs typeface="Arial"/>
              </a:rPr>
              <a:t> S</a:t>
            </a:r>
            <a:r>
              <a:rPr lang="en-US" sz="2000" b="1" dirty="0">
                <a:latin typeface="Arial"/>
                <a:cs typeface="Arial"/>
              </a:rPr>
              <a:t>UBMIT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THE</a:t>
            </a:r>
            <a:r>
              <a:rPr lang="en-US" sz="2000" b="1" spc="-10" dirty="0">
                <a:latin typeface="Arial"/>
                <a:cs typeface="Arial"/>
              </a:rPr>
              <a:t> ACCOUNT INFORMATION </a:t>
            </a:r>
          </a:p>
          <a:p>
            <a:pPr marL="12065" marR="5080" algn="ctr">
              <a:lnSpc>
                <a:spcPct val="80000"/>
              </a:lnSpc>
              <a:spcBef>
                <a:spcPts val="530"/>
              </a:spcBef>
            </a:pPr>
            <a:r>
              <a:rPr lang="en-US" sz="2000" b="1" dirty="0">
                <a:latin typeface="Arial"/>
                <a:cs typeface="Arial"/>
              </a:rPr>
              <a:t>TO</a:t>
            </a:r>
            <a:r>
              <a:rPr lang="en-US" sz="2000" b="1" spc="-4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OBTAIN</a:t>
            </a:r>
            <a:r>
              <a:rPr lang="en-US" sz="2000" b="1" spc="-3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YOUR</a:t>
            </a:r>
            <a:r>
              <a:rPr lang="en-US" sz="2000" b="1" spc="-35" dirty="0">
                <a:latin typeface="Arial"/>
                <a:cs typeface="Arial"/>
              </a:rPr>
              <a:t> NORTH DAKOTA LOGIN ACCOUNT</a:t>
            </a:r>
          </a:p>
          <a:p>
            <a:pPr marL="12065" marR="5080" algn="ctr">
              <a:lnSpc>
                <a:spcPct val="80000"/>
              </a:lnSpc>
              <a:spcBef>
                <a:spcPts val="530"/>
              </a:spcBef>
            </a:pPr>
            <a:endParaRPr lang="en-US" sz="2000" b="1" u="none" spc="-35" dirty="0">
              <a:latin typeface="Arial"/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41A0FF-C825-9F1D-E3B7-7C376ED197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1F847D-E2B3-E79D-E0D2-5A6175613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43" y="1614114"/>
            <a:ext cx="3225038" cy="4955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241541"/>
            <a:ext cx="5394960" cy="1073785"/>
            <a:chOff x="457200" y="6241541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6402323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6" y="6396227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2"/>
                  </a:moveTo>
                  <a:lnTo>
                    <a:pt x="0" y="0"/>
                  </a:lnTo>
                  <a:lnTo>
                    <a:pt x="7619" y="6858"/>
                  </a:lnTo>
                  <a:lnTo>
                    <a:pt x="2868477" y="918972"/>
                  </a:lnTo>
                  <a:lnTo>
                    <a:pt x="3651010" y="918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42303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241541"/>
              <a:ext cx="3370326" cy="107365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356104" y="2666238"/>
            <a:ext cx="5641340" cy="3959860"/>
            <a:chOff x="2356104" y="2666238"/>
            <a:chExt cx="5641340" cy="39598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6104" y="3121152"/>
              <a:ext cx="5641085" cy="35044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95800" y="2666237"/>
              <a:ext cx="1759585" cy="3658870"/>
            </a:xfrm>
            <a:custGeom>
              <a:avLst/>
              <a:gdLst/>
              <a:ahLst/>
              <a:cxnLst/>
              <a:rect l="l" t="t" r="r" b="b"/>
              <a:pathLst>
                <a:path w="1759585" h="3658870">
                  <a:moveTo>
                    <a:pt x="1759458" y="2286"/>
                  </a:moveTo>
                  <a:lnTo>
                    <a:pt x="1746504" y="0"/>
                  </a:lnTo>
                  <a:lnTo>
                    <a:pt x="1294790" y="2210117"/>
                  </a:lnTo>
                  <a:lnTo>
                    <a:pt x="1290828" y="2206752"/>
                  </a:lnTo>
                  <a:lnTo>
                    <a:pt x="19951" y="3627361"/>
                  </a:lnTo>
                  <a:lnTo>
                    <a:pt x="32766" y="3563874"/>
                  </a:lnTo>
                  <a:lnTo>
                    <a:pt x="33528" y="3560826"/>
                  </a:lnTo>
                  <a:lnTo>
                    <a:pt x="31242" y="3557778"/>
                  </a:lnTo>
                  <a:lnTo>
                    <a:pt x="27432" y="3557016"/>
                  </a:lnTo>
                  <a:lnTo>
                    <a:pt x="24384" y="3556254"/>
                  </a:lnTo>
                  <a:lnTo>
                    <a:pt x="20574" y="3558540"/>
                  </a:lnTo>
                  <a:lnTo>
                    <a:pt x="20574" y="3561588"/>
                  </a:lnTo>
                  <a:lnTo>
                    <a:pt x="0" y="3658362"/>
                  </a:lnTo>
                  <a:lnTo>
                    <a:pt x="3810" y="3657142"/>
                  </a:lnTo>
                  <a:lnTo>
                    <a:pt x="94488" y="3627882"/>
                  </a:lnTo>
                  <a:lnTo>
                    <a:pt x="98298" y="3627120"/>
                  </a:lnTo>
                  <a:lnTo>
                    <a:pt x="99822" y="3623310"/>
                  </a:lnTo>
                  <a:lnTo>
                    <a:pt x="99060" y="3620262"/>
                  </a:lnTo>
                  <a:lnTo>
                    <a:pt x="97536" y="3617214"/>
                  </a:lnTo>
                  <a:lnTo>
                    <a:pt x="93726" y="3614928"/>
                  </a:lnTo>
                  <a:lnTo>
                    <a:pt x="90678" y="3616452"/>
                  </a:lnTo>
                  <a:lnTo>
                    <a:pt x="29781" y="3635832"/>
                  </a:lnTo>
                  <a:lnTo>
                    <a:pt x="1291704" y="2225230"/>
                  </a:lnTo>
                  <a:lnTo>
                    <a:pt x="1068451" y="3317595"/>
                  </a:lnTo>
                  <a:lnTo>
                    <a:pt x="1047750" y="3256026"/>
                  </a:lnTo>
                  <a:lnTo>
                    <a:pt x="1046226" y="3252978"/>
                  </a:lnTo>
                  <a:lnTo>
                    <a:pt x="1042416" y="3250692"/>
                  </a:lnTo>
                  <a:lnTo>
                    <a:pt x="1039368" y="3252216"/>
                  </a:lnTo>
                  <a:lnTo>
                    <a:pt x="1036320" y="3252978"/>
                  </a:lnTo>
                  <a:lnTo>
                    <a:pt x="1034034" y="3256788"/>
                  </a:lnTo>
                  <a:lnTo>
                    <a:pt x="1035558" y="3259836"/>
                  </a:lnTo>
                  <a:lnTo>
                    <a:pt x="1063752" y="3345116"/>
                  </a:lnTo>
                  <a:lnTo>
                    <a:pt x="1066800" y="3354324"/>
                  </a:lnTo>
                  <a:lnTo>
                    <a:pt x="1133094" y="3280410"/>
                  </a:lnTo>
                  <a:lnTo>
                    <a:pt x="1135380" y="3277362"/>
                  </a:lnTo>
                  <a:lnTo>
                    <a:pt x="1135380" y="3273552"/>
                  </a:lnTo>
                  <a:lnTo>
                    <a:pt x="1133094" y="3271266"/>
                  </a:lnTo>
                  <a:lnTo>
                    <a:pt x="1130046" y="3268980"/>
                  </a:lnTo>
                  <a:lnTo>
                    <a:pt x="1126236" y="3268980"/>
                  </a:lnTo>
                  <a:lnTo>
                    <a:pt x="1123950" y="3271266"/>
                  </a:lnTo>
                  <a:lnTo>
                    <a:pt x="1080566" y="3320288"/>
                  </a:lnTo>
                  <a:lnTo>
                    <a:pt x="1759458" y="2286"/>
                  </a:lnTo>
                  <a:close/>
                </a:path>
              </a:pathLst>
            </a:custGeom>
            <a:solidFill>
              <a:srgbClr val="49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B29732-B483-8B65-A2BB-1E93A2FD9E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A4C39-9AF5-D89B-9AB1-B513F5162CFA}"/>
              </a:ext>
            </a:extLst>
          </p:cNvPr>
          <p:cNvSpPr txBox="1"/>
          <p:nvPr/>
        </p:nvSpPr>
        <p:spPr>
          <a:xfrm>
            <a:off x="1480946" y="683414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VERIFY YOUR SECURITY INFO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An email from </a:t>
            </a:r>
            <a:r>
              <a:rPr lang="en-US" b="1" dirty="0">
                <a:hlinkClick r:id="rId6"/>
              </a:rPr>
              <a:t>itdhelp@nd.gov</a:t>
            </a:r>
            <a:r>
              <a:rPr lang="en-US" b="1" dirty="0"/>
              <a:t> with an Activate Account Code will arrive to the email entered to set up the account.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Enter the Activate Account Code as indicated and Confirm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778</Words>
  <Application>Microsoft Office PowerPoint</Application>
  <PresentationFormat>Custom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Times New Roman</vt:lpstr>
      <vt:lpstr>Wingdings</vt:lpstr>
      <vt:lpstr>Office Theme</vt:lpstr>
      <vt:lpstr>PowerPoint Presentation</vt:lpstr>
      <vt:lpstr>Provide instructions to Register with North Dakota Online Services and Request Access to</vt:lpstr>
      <vt:lpstr>To request access to the COSMOS Grant Management System, open the hyperlink below.   </vt:lpstr>
      <vt:lpstr>Click on Already Registered - Not Sure?</vt:lpstr>
      <vt:lpstr>Enter your email or cell phone number for verification of a North Dakota Login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GRANT APPLICATION PANELS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2025-09-22T14:23:38Z</dcterms:created>
  <dcterms:modified xsi:type="dcterms:W3CDTF">2025-09-22T15:11:27Z</dcterms:modified>
</cp:coreProperties>
</file>