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6" r:id="rId2"/>
    <p:sldId id="260" r:id="rId3"/>
    <p:sldId id="273" r:id="rId4"/>
    <p:sldId id="272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4" r:id="rId13"/>
    <p:sldId id="283" r:id="rId14"/>
    <p:sldId id="282" r:id="rId15"/>
    <p:sldId id="299" r:id="rId16"/>
    <p:sldId id="300" r:id="rId17"/>
    <p:sldId id="288" r:id="rId18"/>
    <p:sldId id="287" r:id="rId19"/>
    <p:sldId id="286" r:id="rId20"/>
    <p:sldId id="285" r:id="rId21"/>
    <p:sldId id="291" r:id="rId22"/>
    <p:sldId id="290" r:id="rId23"/>
    <p:sldId id="289" r:id="rId24"/>
    <p:sldId id="292" r:id="rId25"/>
    <p:sldId id="295" r:id="rId26"/>
    <p:sldId id="294" r:id="rId27"/>
    <p:sldId id="293" r:id="rId28"/>
    <p:sldId id="297" r:id="rId29"/>
    <p:sldId id="296" r:id="rId30"/>
    <p:sldId id="281" r:id="rId31"/>
    <p:sldId id="263" r:id="rId32"/>
    <p:sldId id="264" r:id="rId33"/>
    <p:sldId id="265" r:id="rId34"/>
    <p:sldId id="266" r:id="rId35"/>
    <p:sldId id="267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12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873F53-D66A-4D67-A69C-9A0EDF45E515}" type="datetimeFigureOut">
              <a:rPr lang="en-US" smtClean="0"/>
              <a:t>3/4/2021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F8188C-A69B-4BC2-BB34-C63794FB0E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9911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Preferred purpose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1A31D5-59AE-914B-B6B8-D3FB1071DEDB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0656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15239-B673-43AE-B5DE-C0214B99082C}" type="datetimeFigureOut">
              <a:rPr lang="en-US" smtClean="0"/>
              <a:t>3/4/2021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CAF2C-AF20-4499-AFEB-3B59ABBF2A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0357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15239-B673-43AE-B5DE-C0214B99082C}" type="datetimeFigureOut">
              <a:rPr lang="en-US" smtClean="0"/>
              <a:t>3/4/2021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CAF2C-AF20-4499-AFEB-3B59ABBF2A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01522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15239-B673-43AE-B5DE-C0214B99082C}" type="datetimeFigureOut">
              <a:rPr lang="en-US" smtClean="0"/>
              <a:t>3/4/2021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CAF2C-AF20-4499-AFEB-3B59ABBF2A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91305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r section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753AFE6F-24B9-440C-BB02-46F9A80CBF1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12192000" cy="5074473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8BFE4E51-FA15-4EC0-8129-B3A2B8BD90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7460" y="4684434"/>
            <a:ext cx="8745471" cy="1251459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110C5D3E-7090-4C5E-8088-D040B0F91FE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10206" y="5935893"/>
            <a:ext cx="8745469" cy="941157"/>
          </a:xfrm>
        </p:spPr>
        <p:txBody>
          <a:bodyPr/>
          <a:lstStyle>
            <a:lvl1pPr marL="0" indent="0" algn="l">
              <a:buNone/>
              <a:defRPr/>
            </a:lvl1pPr>
            <a:lvl2pPr>
              <a:spcAft>
                <a:spcPts val="959"/>
              </a:spcAft>
              <a:defRPr/>
            </a:lvl2pPr>
            <a:lvl3pPr>
              <a:tabLst>
                <a:tab pos="169629" algn="l"/>
                <a:tab pos="339257" algn="l"/>
              </a:tabLst>
              <a:defRPr/>
            </a:lvl3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9" name="Picture 8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ED1F4417-AC22-4B01-A1C2-20EDBACBD63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2511" y="5326493"/>
            <a:ext cx="2432309" cy="1286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765023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ne Image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4"/>
            <a:ext cx="6096000" cy="6857999"/>
          </a:xfrm>
          <a:solidFill>
            <a:schemeClr val="tx1"/>
          </a:solidFill>
          <a:ln>
            <a:noFill/>
          </a:ln>
        </p:spPr>
        <p:txBody>
          <a:bodyPr lIns="360000" tIns="360000" rIns="360000" bIns="360000">
            <a:normAutofit/>
          </a:bodyPr>
          <a:lstStyle>
            <a:lvl1pPr algn="ctr">
              <a:defRPr sz="1001" b="1" i="0" cap="none" spc="0" baseline="0">
                <a:solidFill>
                  <a:schemeClr val="bg1"/>
                </a:solidFill>
                <a:latin typeface="Muli" charset="0"/>
                <a:ea typeface="Muli" charset="0"/>
                <a:cs typeface="Muli" charset="0"/>
              </a:defRPr>
            </a:lvl1pPr>
          </a:lstStyle>
          <a:p>
            <a:r>
              <a:rPr lang="en-US" dirty="0"/>
              <a:t>Drag picture to placeholder or click to add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296400"/>
            <a:ext cx="27432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 b="1" i="0" cap="all" spc="0" baseline="0">
                <a:solidFill>
                  <a:schemeClr val="tx1"/>
                </a:solidFill>
                <a:latin typeface="Muli Black" charset="0"/>
                <a:ea typeface="Muli Black" charset="0"/>
                <a:cs typeface="Muli Black" charset="0"/>
              </a:defRPr>
            </a:lvl1pPr>
          </a:lstStyle>
          <a:p>
            <a:fld id="{584AFF75-BD5D-E342-A9F1-12EC02DB40E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28BB24-2251-42C5-8852-A603FD44907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540097" y="2346029"/>
            <a:ext cx="5193566" cy="3950371"/>
          </a:xfrm>
        </p:spPr>
        <p:txBody>
          <a:bodyPr/>
          <a:lstStyle>
            <a:lvl1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2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3pPr>
            <a:lvl4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4pPr>
            <a:lvl5pPr>
              <a:spcBef>
                <a:spcPts val="600"/>
              </a:spcBef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88AAC3E-7211-464C-BD28-3BD85A35AD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40097" y="1419367"/>
            <a:ext cx="5193566" cy="796034"/>
          </a:xfrm>
        </p:spPr>
        <p:txBody>
          <a:bodyPr>
            <a:no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9634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15239-B673-43AE-B5DE-C0214B99082C}" type="datetimeFigureOut">
              <a:rPr lang="en-US" smtClean="0"/>
              <a:t>3/4/2021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CAF2C-AF20-4499-AFEB-3B59ABBF2A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34788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15239-B673-43AE-B5DE-C0214B99082C}" type="datetimeFigureOut">
              <a:rPr lang="en-US" smtClean="0"/>
              <a:t>3/4/2021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CAF2C-AF20-4499-AFEB-3B59ABBF2A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09310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15239-B673-43AE-B5DE-C0214B99082C}" type="datetimeFigureOut">
              <a:rPr lang="en-US" smtClean="0"/>
              <a:t>3/4/2021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CAF2C-AF20-4499-AFEB-3B59ABBF2A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7073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15239-B673-43AE-B5DE-C0214B99082C}" type="datetimeFigureOut">
              <a:rPr lang="en-US" smtClean="0"/>
              <a:t>3/4/2021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CAF2C-AF20-4499-AFEB-3B59ABBF2A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5815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15239-B673-43AE-B5DE-C0214B99082C}" type="datetimeFigureOut">
              <a:rPr lang="en-US" smtClean="0"/>
              <a:t>3/4/2021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CAF2C-AF20-4499-AFEB-3B59ABBF2A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67312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15239-B673-43AE-B5DE-C0214B99082C}" type="datetimeFigureOut">
              <a:rPr lang="en-US" smtClean="0"/>
              <a:t>3/4/2021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CAF2C-AF20-4499-AFEB-3B59ABBF2A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01614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15239-B673-43AE-B5DE-C0214B99082C}" type="datetimeFigureOut">
              <a:rPr lang="en-US" smtClean="0"/>
              <a:t>3/4/2021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CAF2C-AF20-4499-AFEB-3B59ABBF2A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0526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15239-B673-43AE-B5DE-C0214B99082C}" type="datetimeFigureOut">
              <a:rPr lang="en-US" smtClean="0"/>
              <a:t>3/4/2021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CAF2C-AF20-4499-AFEB-3B59ABBF2A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071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815239-B673-43AE-B5DE-C0214B99082C}" type="datetimeFigureOut">
              <a:rPr lang="en-US" smtClean="0"/>
              <a:t>3/4/2021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1CAF2C-AF20-4499-AFEB-3B59ABBF2A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2387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mailto:itdhelp@nd.gov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apps.nd.gov/docr/cosmos/menu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44931" y="2543695"/>
            <a:ext cx="8853054" cy="1571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2119745" y="2435629"/>
            <a:ext cx="79885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COSMOS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8286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228" y="0"/>
            <a:ext cx="12188952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40327" y="398667"/>
            <a:ext cx="106569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Business/Organization Account Details Page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326" y="1688100"/>
            <a:ext cx="1040753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Complete and submit the Account Details Page</a:t>
            </a:r>
          </a:p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to register for COSMOS Login Access.</a:t>
            </a:r>
          </a:p>
          <a:p>
            <a:pPr algn="ctr"/>
            <a:endParaRPr lang="en-US" sz="20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PROCESS IS ONLY REQUIRED ONCE.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3927" y="3011539"/>
            <a:ext cx="6798262" cy="3057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8551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40327" y="398667"/>
            <a:ext cx="90109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Request for Security Information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326" y="1628331"/>
            <a:ext cx="104989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An email from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itdhelp@nd.gov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with an Activate Account Code will arrive at the email address you listed in the Account.</a:t>
            </a:r>
          </a:p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Enter the Activate Account Code in the email box below and confirm.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959331" y="3355933"/>
            <a:ext cx="5045825" cy="3134584"/>
            <a:chOff x="2751513" y="3197991"/>
            <a:chExt cx="5045825" cy="3134584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1513" y="3197991"/>
              <a:ext cx="5045825" cy="1569151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1513" y="4767142"/>
              <a:ext cx="5045825" cy="1565433"/>
            </a:xfrm>
            <a:prstGeom prst="rect">
              <a:avLst/>
            </a:prstGeom>
          </p:spPr>
        </p:pic>
      </p:grpSp>
      <p:cxnSp>
        <p:nvCxnSpPr>
          <p:cNvPr id="9" name="Straight Arrow Connector 8"/>
          <p:cNvCxnSpPr/>
          <p:nvPr/>
        </p:nvCxnSpPr>
        <p:spPr>
          <a:xfrm flipH="1">
            <a:off x="5789813" y="3133898"/>
            <a:ext cx="1043249" cy="27764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4705004" y="5045619"/>
            <a:ext cx="1390996" cy="11887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05859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40327" y="398667"/>
            <a:ext cx="100417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Request COSMOS System Access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326" y="1628331"/>
            <a:ext cx="105239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Once you have received and confirmed an email acknowledgement of the Activate Account Code, login on the left side of the screen to </a:t>
            </a:r>
          </a:p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Request COSMOS System Access with the login and </a:t>
            </a:r>
          </a:p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password you created.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3075" y="3364696"/>
            <a:ext cx="6217921" cy="3087788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 flipH="1">
            <a:off x="5353396" y="3150524"/>
            <a:ext cx="1197033" cy="22194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51603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40327" y="398667"/>
            <a:ext cx="10241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Request COSMOS System Access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98516" y="1628331"/>
            <a:ext cx="1034934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Complete and submit the </a:t>
            </a:r>
            <a:r>
              <a:rPr lang="en-US" sz="2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Request System Access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Page.</a:t>
            </a:r>
          </a:p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You are </a:t>
            </a:r>
            <a:r>
              <a:rPr lang="en-US" sz="2400" u="sng" dirty="0">
                <a:latin typeface="Arial" panose="020B0604020202020204" pitchFamily="34" charset="0"/>
                <a:cs typeface="Arial" panose="020B0604020202020204" pitchFamily="34" charset="0"/>
              </a:rPr>
              <a:t>required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to provide a current DUNS Number and Expiration Date; Point of Contact, Fiscal Point of Contact or Performance </a:t>
            </a:r>
          </a:p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Reporting Point of Contact must be assigned; and may be </a:t>
            </a:r>
          </a:p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assigned to same individual.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8720" y="3936655"/>
            <a:ext cx="3935796" cy="28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9960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40327" y="398667"/>
            <a:ext cx="100168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Upon COSMOS Access Approval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5513" y="1628331"/>
            <a:ext cx="104906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You will be able to login and manage </a:t>
            </a:r>
          </a:p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each of the functions listed below.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958" y="2672069"/>
            <a:ext cx="6780783" cy="3857796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>
            <a:off x="6096000" y="2343934"/>
            <a:ext cx="570807" cy="19953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04656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40327" y="398667"/>
            <a:ext cx="100168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Creating Individual Login ID’s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786272"/>
            <a:ext cx="104906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Each COSMOS user is required to create an individual login ID. From the COSMOS home screen, click on Profile, then select a specific individual.</a:t>
            </a:r>
          </a:p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723" y="2688250"/>
            <a:ext cx="5678044" cy="399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3610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40327" y="398667"/>
            <a:ext cx="100168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Creating Individual Login ID’s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4073" y="1694832"/>
            <a:ext cx="10490661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Once you click on the specific individual the “Edit Contact” window will appear. From there you can change the Login ID to something different than what it is. Click save. </a:t>
            </a:r>
          </a:p>
          <a:p>
            <a:pPr algn="ctr"/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***CAUTION*** If you change the Login ID and click “Save” in the next step that user will not be able to access COSMOS until DOCR approves it.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8617" y="3479935"/>
            <a:ext cx="4265825" cy="3125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0449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40327" y="398667"/>
            <a:ext cx="79885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Home Tab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0699" y="1628331"/>
            <a:ext cx="106236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Tab contains the </a:t>
            </a:r>
            <a:r>
              <a:rPr lang="en-US" sz="2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 Queue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section, which is your agency’s task and information center for receiving notices similar to the example below.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587" y="2651761"/>
            <a:ext cx="6971890" cy="3475674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H="1">
            <a:off x="4534592" y="2360815"/>
            <a:ext cx="3308465" cy="23857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3401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40327" y="398667"/>
            <a:ext cx="79885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How to Apply For a Grant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327" y="1628331"/>
            <a:ext cx="104657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Click on the yellow </a:t>
            </a:r>
            <a:r>
              <a:rPr lang="en-US" sz="2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Apply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Tab to view all available grants.</a:t>
            </a:r>
          </a:p>
          <a:p>
            <a:pPr algn="ctr"/>
            <a:endParaRPr lang="en-US" sz="24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Each available grant must be applied for separately.</a:t>
            </a:r>
            <a:endParaRPr lang="en-US" sz="1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241" y="3001437"/>
            <a:ext cx="7240385" cy="3128991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H="1">
            <a:off x="4189615" y="1953491"/>
            <a:ext cx="1197032" cy="18454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67415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40327" y="398667"/>
            <a:ext cx="79885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Start the Application Process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2138" y="1595021"/>
            <a:ext cx="1051559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Click on the arrow located in the Select Grant section to apply for a</a:t>
            </a:r>
          </a:p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grant. Click on the grant your agency intends to apply for to start the</a:t>
            </a:r>
          </a:p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application process. 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Each available grant must be applied for separately.</a:t>
            </a:r>
          </a:p>
          <a:p>
            <a:pPr algn="ctr"/>
            <a:endParaRPr lang="en-US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2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Applications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“in progress” may be saved and completed at a later date. </a:t>
            </a:r>
          </a:p>
          <a:p>
            <a:pPr algn="ctr"/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“In progress” applications are located on the </a:t>
            </a:r>
          </a:p>
          <a:p>
            <a:pPr algn="ctr"/>
            <a:r>
              <a:rPr lang="en-US" sz="22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tab under the </a:t>
            </a:r>
            <a:r>
              <a:rPr lang="en-US" sz="22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Awards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section.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0197" y="2969977"/>
            <a:ext cx="6475615" cy="2366885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H="1">
            <a:off x="6276110" y="2701636"/>
            <a:ext cx="781395" cy="16791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3852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 descr="Water next to the ocean&#10;&#10;Description generated with high confidence">
            <a:extLst>
              <a:ext uri="{FF2B5EF4-FFF2-40B4-BE49-F238E27FC236}">
                <a16:creationId xmlns:a16="http://schemas.microsoft.com/office/drawing/2014/main" id="{E4C56096-08A0-4F9F-8EFC-DA24A8EE2B04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rcRect l="11835" t="2937" r="11835"/>
          <a:stretch/>
        </p:blipFill>
        <p:spPr>
          <a:xfrm>
            <a:off x="-58681" y="0"/>
            <a:ext cx="12584264" cy="6858000"/>
          </a:xfr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5A04122-6510-4B38-94E6-6576FE7C6BBA}"/>
              </a:ext>
            </a:extLst>
          </p:cNvPr>
          <p:cNvSpPr/>
          <p:nvPr/>
        </p:nvSpPr>
        <p:spPr>
          <a:xfrm>
            <a:off x="-58681" y="0"/>
            <a:ext cx="12584263" cy="6858000"/>
          </a:xfrm>
          <a:prstGeom prst="rect">
            <a:avLst/>
          </a:prstGeom>
          <a:solidFill>
            <a:srgbClr val="000000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21F68CA-68A7-4E08-B0A5-2374DA18975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1357313"/>
            <a:ext cx="12214225" cy="4143375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  <a:spcAft>
                <a:spcPts val="1800"/>
              </a:spcAft>
            </a:pPr>
            <a:r>
              <a:rPr lang="en-US" sz="6600" cap="none" spc="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EMPOWER PEOPLE.</a:t>
            </a:r>
            <a:br>
              <a:rPr lang="en-US" sz="6600" cap="none" spc="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6600" cap="none" spc="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IMPROVE LIVES.</a:t>
            </a:r>
            <a:br>
              <a:rPr lang="en-US" sz="6600" cap="none" spc="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6600" cap="none" spc="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INSPIRE SUCCESS.</a:t>
            </a:r>
          </a:p>
        </p:txBody>
      </p:sp>
    </p:spTree>
    <p:extLst>
      <p:ext uri="{BB962C8B-B14F-4D97-AF65-F5344CB8AC3E}">
        <p14:creationId xmlns:p14="http://schemas.microsoft.com/office/powerpoint/2010/main" val="33715219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40327" y="398667"/>
            <a:ext cx="105654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View Grant Application Panels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326" y="1628331"/>
            <a:ext cx="104823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Click on Expand All Panels button to view and complete the</a:t>
            </a:r>
          </a:p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requested application information.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690" y="2776006"/>
            <a:ext cx="5797550" cy="3720634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>
            <a:off x="7148945" y="2360815"/>
            <a:ext cx="1271848" cy="162929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44224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40327" y="398667"/>
            <a:ext cx="79885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Grant Application Panel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327" y="1628331"/>
            <a:ext cx="105072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Complete each </a:t>
            </a:r>
            <a:r>
              <a:rPr lang="en-US" sz="2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Application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panel based upon your agency’s current information. </a:t>
            </a:r>
            <a:r>
              <a:rPr lang="en-US" sz="2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Application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information may be printed, reviewed or edited prior to submission.</a:t>
            </a:r>
          </a:p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your Application is not correct, a </a:t>
            </a:r>
            <a:r>
              <a:rPr lang="en-US" sz="2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Submit Button 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will </a:t>
            </a:r>
            <a:r>
              <a:rPr lang="en-US" sz="2400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 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appear.</a:t>
            </a:r>
            <a:endParaRPr lang="en-US" sz="1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827" y="3630321"/>
            <a:ext cx="3802239" cy="313066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609417" y="3636293"/>
            <a:ext cx="3045229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General Panel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Fund Usage Panel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Victim Services Panel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Narrative Summary Panel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Victim Allocation Panel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Budget Panel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Documents &amp; Attachments Panel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Contracts Panel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Submission Comments Panel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3352907" y="3807229"/>
            <a:ext cx="1717857" cy="8063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2774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40327" y="398667"/>
            <a:ext cx="104989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Proposed Crime Victim Allocation Panel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39337" y="5581822"/>
            <a:ext cx="104989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212745"/>
                </a:solidFill>
                <a:latin typeface="Arial" panose="020B0604020202020204" pitchFamily="34" charset="0"/>
              </a:rPr>
              <a:t>The total proposed allocation percentage above 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must </a:t>
            </a:r>
            <a:r>
              <a:rPr lang="en-US" sz="2400" dirty="0">
                <a:solidFill>
                  <a:srgbClr val="212745"/>
                </a:solidFill>
                <a:latin typeface="Arial" panose="020B0604020202020204" pitchFamily="34" charset="0"/>
              </a:rPr>
              <a:t>total 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100%</a:t>
            </a:r>
            <a:r>
              <a:rPr lang="en-US" sz="2400" dirty="0">
                <a:latin typeface="Arial" panose="020B0604020202020204" pitchFamily="34" charset="0"/>
              </a:rPr>
              <a:t>.</a:t>
            </a:r>
            <a:endParaRPr lang="en-US" sz="24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8523" y="1700486"/>
            <a:ext cx="5468525" cy="3881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2345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40327" y="398667"/>
            <a:ext cx="103576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Review, Edit or Print an Application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327" y="1628331"/>
            <a:ext cx="1044909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COSMOS allows flexibility to review, edit or print each </a:t>
            </a:r>
            <a:r>
              <a:rPr lang="en-US" sz="2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Application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Panel listed below on the left. If an </a:t>
            </a:r>
            <a:r>
              <a:rPr lang="en-US" sz="2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Application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Panel is not complete a     will appear beside the panel.</a:t>
            </a:r>
          </a:p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Application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Guidelines may be downloaded for review.</a:t>
            </a:r>
            <a:endParaRPr lang="en-US" sz="16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0003" y="2095145"/>
            <a:ext cx="266700" cy="2667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9579" y="3658762"/>
            <a:ext cx="5262437" cy="2924917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 flipH="1">
            <a:off x="3923607" y="3429000"/>
            <a:ext cx="2410691" cy="17997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69473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40327" y="398667"/>
            <a:ext cx="79885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Application in Progress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327" y="1628331"/>
            <a:ext cx="104490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“In Progress” applications may be saved and completed at a later date. Click on the </a:t>
            </a:r>
            <a:r>
              <a:rPr lang="en-US" sz="2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tab, under the </a:t>
            </a:r>
            <a:r>
              <a:rPr lang="en-US" sz="2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Awards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section click on the </a:t>
            </a:r>
          </a:p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appropriate grant for access.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626821" y="3073438"/>
            <a:ext cx="5988468" cy="2767105"/>
            <a:chOff x="2460566" y="3001928"/>
            <a:chExt cx="5988468" cy="2767105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60568" y="3001928"/>
              <a:ext cx="5988466" cy="1385152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60566" y="4387080"/>
              <a:ext cx="5988467" cy="1381953"/>
            </a:xfrm>
            <a:prstGeom prst="rect">
              <a:avLst/>
            </a:prstGeom>
          </p:spPr>
        </p:pic>
      </p:grpSp>
      <p:cxnSp>
        <p:nvCxnSpPr>
          <p:cNvPr id="9" name="Straight Arrow Connector 8"/>
          <p:cNvCxnSpPr/>
          <p:nvPr/>
        </p:nvCxnSpPr>
        <p:spPr>
          <a:xfrm>
            <a:off x="2169622" y="2344189"/>
            <a:ext cx="673331" cy="12967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5536276" y="2718262"/>
            <a:ext cx="498764" cy="19534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16491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40327" y="398667"/>
            <a:ext cx="79885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Grant Contract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326" y="1628331"/>
            <a:ext cx="1045741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Subrecipient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Agreement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should be reviewed by clicking on the “Download Contract” button </a:t>
            </a:r>
            <a:r>
              <a:rPr lang="en-US" sz="2400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prior to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electronic acceptance of the </a:t>
            </a:r>
            <a:r>
              <a:rPr lang="en-US" sz="2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Application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To electronically accept the terms and conditions of the Grant </a:t>
            </a:r>
            <a:r>
              <a:rPr lang="en-US" sz="2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Contract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and required certifications, the box must be checked </a:t>
            </a:r>
            <a:r>
              <a:rPr lang="en-US" sz="2400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prior to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submission of the Grant </a:t>
            </a:r>
            <a:r>
              <a:rPr lang="en-US" sz="2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Application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4504" y="4054343"/>
            <a:ext cx="4580776" cy="2602786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>
            <a:off x="2776451" y="2136371"/>
            <a:ext cx="1753985" cy="37490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2930005" y="4155571"/>
            <a:ext cx="2489893" cy="17298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27304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40327" y="398667"/>
            <a:ext cx="104657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View Application Page Prior to Submission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327" y="1589271"/>
            <a:ext cx="104657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View, edit, submit or delete features are available </a:t>
            </a:r>
            <a:r>
              <a:rPr lang="en-US" sz="2400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prior to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Application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submission. If you do not see the blue Submit </a:t>
            </a:r>
            <a:r>
              <a:rPr lang="en-US" sz="2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Application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button (bottom of the page) there is something incorrect in the Application. </a:t>
            </a:r>
          </a:p>
          <a:p>
            <a:pPr algn="ctr"/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RETURN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to the </a:t>
            </a:r>
            <a:r>
              <a:rPr lang="en-US" sz="2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Application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to revise.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681" y="3263293"/>
            <a:ext cx="3926638" cy="3490345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H="1">
            <a:off x="4721629" y="2651760"/>
            <a:ext cx="1961804" cy="37739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83308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40327" y="398667"/>
            <a:ext cx="79885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Profile Tab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326" y="1628331"/>
            <a:ext cx="104574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Your agency may view or edit information on the Profile tab at</a:t>
            </a:r>
          </a:p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any time during the grant cycle.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6177" y="2633730"/>
            <a:ext cx="5817372" cy="3624060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>
            <a:off x="3599411" y="2033520"/>
            <a:ext cx="16625" cy="11228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47657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40327" y="398667"/>
            <a:ext cx="79885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Work Queue Section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327" y="1628331"/>
            <a:ext cx="104407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 Queue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section is your agency’s task and information center. The Awards section contains your agency’s grant </a:t>
            </a:r>
            <a:r>
              <a:rPr lang="en-US" sz="2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application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and grant management information.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1487979" y="2934392"/>
            <a:ext cx="7464829" cy="3202237"/>
            <a:chOff x="66502" y="1350380"/>
            <a:chExt cx="10058400" cy="4994068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502" y="1350380"/>
              <a:ext cx="10058400" cy="2497034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502" y="3847414"/>
              <a:ext cx="10058400" cy="2497034"/>
            </a:xfrm>
            <a:prstGeom prst="rect">
              <a:avLst/>
            </a:prstGeom>
          </p:spPr>
        </p:pic>
      </p:grpSp>
      <p:cxnSp>
        <p:nvCxnSpPr>
          <p:cNvPr id="9" name="Straight Arrow Connector 8"/>
          <p:cNvCxnSpPr/>
          <p:nvPr/>
        </p:nvCxnSpPr>
        <p:spPr>
          <a:xfrm>
            <a:off x="1637607" y="1978429"/>
            <a:ext cx="141317" cy="24785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5029200" y="2369127"/>
            <a:ext cx="2294313" cy="20199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5137265" y="3990109"/>
            <a:ext cx="349135" cy="10307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69448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40327" y="398667"/>
            <a:ext cx="104906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COSMOS Grant Management Home Page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0327" y="1655773"/>
            <a:ext cx="1049066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 </a:t>
            </a:r>
            <a:r>
              <a:rPr lang="en-US" sz="2000" u="sng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</a:t>
            </a:r>
          </a:p>
          <a:p>
            <a:endParaRPr lang="en-US" sz="2000" u="sng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 Queue 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Section - Task and information center</a:t>
            </a:r>
          </a:p>
          <a:p>
            <a:endParaRPr lang="en-US" sz="20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Awards 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Section - All current grant information; reimbursement requests; general grant information</a:t>
            </a:r>
          </a:p>
          <a:p>
            <a:endParaRPr lang="en-US" sz="20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solidFill>
                  <a:srgbClr val="4E67C8"/>
                </a:solidFill>
                <a:latin typeface="Wingdings" panose="05000000000000000000" pitchFamily="2" charset="2"/>
              </a:rPr>
              <a:t>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View Grant </a:t>
            </a:r>
            <a:r>
              <a:rPr lang="en-US" sz="20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Application </a:t>
            </a:r>
          </a:p>
          <a:p>
            <a:r>
              <a:rPr lang="en-US" sz="20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General</a:t>
            </a:r>
          </a:p>
          <a:p>
            <a:pPr lvl="2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Budget</a:t>
            </a:r>
          </a:p>
          <a:p>
            <a:pPr marR="48540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Reimbursement Requests </a:t>
            </a:r>
          </a:p>
          <a:p>
            <a:pPr marR="48540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Match Amounts</a:t>
            </a:r>
          </a:p>
          <a:p>
            <a:pPr marR="59660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Budget Revision </a:t>
            </a:r>
          </a:p>
          <a:p>
            <a:pPr marR="59660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Closeout Report</a:t>
            </a:r>
          </a:p>
        </p:txBody>
      </p:sp>
    </p:spTree>
    <p:extLst>
      <p:ext uri="{BB962C8B-B14F-4D97-AF65-F5344CB8AC3E}">
        <p14:creationId xmlns:p14="http://schemas.microsoft.com/office/powerpoint/2010/main" val="36216352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40327" y="398667"/>
            <a:ext cx="103576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What Can COSMOS Do for Your Agency?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593" y="1622107"/>
            <a:ext cx="8645669" cy="4367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49351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40327" y="398667"/>
            <a:ext cx="104989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COSMOS Grant Management Home Page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0327" y="1655772"/>
            <a:ext cx="1060704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</a:t>
            </a:r>
            <a:r>
              <a:rPr lang="en-US" sz="2000" u="sng" dirty="0">
                <a:latin typeface="Arial" panose="020B0604020202020204" pitchFamily="34" charset="0"/>
                <a:cs typeface="Arial" panose="020B0604020202020204" pitchFamily="34" charset="0"/>
              </a:rPr>
              <a:t> TAB</a:t>
            </a:r>
          </a:p>
          <a:p>
            <a:r>
              <a:rPr lang="en-US" sz="2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➢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View Grant Award 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Match Amounts 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Budget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Revise Budget 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Reimbursement Requests 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Recent Payments (status) 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Closeout Report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PROFILE</a:t>
            </a:r>
            <a:r>
              <a:rPr lang="en-US" sz="2000" u="sng" dirty="0">
                <a:latin typeface="Arial" panose="020B0604020202020204" pitchFamily="34" charset="0"/>
                <a:cs typeface="Arial" panose="020B0604020202020204" pitchFamily="34" charset="0"/>
              </a:rPr>
              <a:t> TAB</a:t>
            </a:r>
          </a:p>
          <a:p>
            <a:r>
              <a:rPr lang="en-US" sz="2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➢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View or Edit </a:t>
            </a:r>
            <a:r>
              <a:rPr lang="en-US" sz="2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General Profile Details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; Contacts or DUNS Number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SEARCH PAYMENTS </a:t>
            </a:r>
            <a:r>
              <a:rPr lang="en-US" sz="2000" u="sng" dirty="0">
                <a:latin typeface="Arial" panose="020B0604020202020204" pitchFamily="34" charset="0"/>
                <a:cs typeface="Arial" panose="020B0604020202020204" pitchFamily="34" charset="0"/>
              </a:rPr>
              <a:t>TAB</a:t>
            </a:r>
          </a:p>
          <a:p>
            <a:r>
              <a:rPr lang="en-US" sz="2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➢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Search for payments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In Progress, Deleted, Submitted, Denied</a:t>
            </a:r>
          </a:p>
        </p:txBody>
      </p:sp>
    </p:spTree>
    <p:extLst>
      <p:ext uri="{BB962C8B-B14F-4D97-AF65-F5344CB8AC3E}">
        <p14:creationId xmlns:p14="http://schemas.microsoft.com/office/powerpoint/2010/main" val="42862157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erson standing in front of a mountain&#10;&#10;Description generated with very high confidence">
            <a:extLst>
              <a:ext uri="{FF2B5EF4-FFF2-40B4-BE49-F238E27FC236}">
                <a16:creationId xmlns:a16="http://schemas.microsoft.com/office/drawing/2014/main" id="{907D1212-E41F-459E-9AD3-14E4887CF08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996" t="725" r="14756" b="2918"/>
          <a:stretch/>
        </p:blipFill>
        <p:spPr>
          <a:xfrm>
            <a:off x="0" y="0"/>
            <a:ext cx="12192000" cy="7377293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F944AA83-A889-4371-9EA1-143B520FF7B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49451" y="365125"/>
            <a:ext cx="10507852" cy="941388"/>
          </a:xfrm>
        </p:spPr>
        <p:txBody>
          <a:bodyPr/>
          <a:lstStyle/>
          <a:p>
            <a:r>
              <a:rPr lang="en-US" sz="6000" cap="none" spc="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GRATITUDE</a:t>
            </a:r>
          </a:p>
        </p:txBody>
      </p:sp>
    </p:spTree>
    <p:extLst>
      <p:ext uri="{BB962C8B-B14F-4D97-AF65-F5344CB8AC3E}">
        <p14:creationId xmlns:p14="http://schemas.microsoft.com/office/powerpoint/2010/main" val="427156364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4126CA6B-51E4-42D7-9891-7AAA58DC846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290" r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20453B17-E173-4F97-A963-C2E2C788E5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940" y="5432429"/>
            <a:ext cx="11384595" cy="941157"/>
          </a:xfrm>
        </p:spPr>
        <p:txBody>
          <a:bodyPr/>
          <a:lstStyle/>
          <a:p>
            <a:pPr algn="r"/>
            <a:r>
              <a:rPr lang="en-US" sz="6000" spc="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humility</a:t>
            </a:r>
          </a:p>
        </p:txBody>
      </p:sp>
    </p:spTree>
    <p:extLst>
      <p:ext uri="{BB962C8B-B14F-4D97-AF65-F5344CB8AC3E}">
        <p14:creationId xmlns:p14="http://schemas.microsoft.com/office/powerpoint/2010/main" val="1923641444"/>
      </p:ext>
    </p:extLst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unset in the background&#10;&#10;Description generated with high confidence">
            <a:extLst>
              <a:ext uri="{FF2B5EF4-FFF2-40B4-BE49-F238E27FC236}">
                <a16:creationId xmlns:a16="http://schemas.microsoft.com/office/drawing/2014/main" id="{C95BFFD8-8F4E-4FB0-ABA7-EE0DDCF65CA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473" r="202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20453B17-E173-4F97-A963-C2E2C788E5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702" y="574679"/>
            <a:ext cx="11384595" cy="941157"/>
          </a:xfrm>
        </p:spPr>
        <p:txBody>
          <a:bodyPr/>
          <a:lstStyle/>
          <a:p>
            <a:r>
              <a:rPr lang="en-US" sz="6000" spc="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Curiosity</a:t>
            </a:r>
          </a:p>
        </p:txBody>
      </p:sp>
    </p:spTree>
    <p:extLst>
      <p:ext uri="{BB962C8B-B14F-4D97-AF65-F5344CB8AC3E}">
        <p14:creationId xmlns:p14="http://schemas.microsoft.com/office/powerpoint/2010/main" val="520256397"/>
      </p:ext>
    </p:extLst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ree, outdoor, person, snowmobile&#10;&#10;Description generated with very high confidence">
            <a:extLst>
              <a:ext uri="{FF2B5EF4-FFF2-40B4-BE49-F238E27FC236}">
                <a16:creationId xmlns:a16="http://schemas.microsoft.com/office/drawing/2014/main" id="{6FD18877-54B6-4BA1-ABAD-543D2604B3F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3176"/>
          <a:stretch/>
        </p:blipFill>
        <p:spPr>
          <a:xfrm>
            <a:off x="0" y="0"/>
            <a:ext cx="12192000" cy="7057081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20453B17-E173-4F97-A963-C2E2C788E5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702" y="5624158"/>
            <a:ext cx="11384595" cy="941157"/>
          </a:xfrm>
        </p:spPr>
        <p:txBody>
          <a:bodyPr/>
          <a:lstStyle/>
          <a:p>
            <a:pPr algn="r"/>
            <a:r>
              <a:rPr lang="en-US" sz="6000" spc="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courage</a:t>
            </a:r>
          </a:p>
        </p:txBody>
      </p:sp>
    </p:spTree>
    <p:extLst>
      <p:ext uri="{BB962C8B-B14F-4D97-AF65-F5344CB8AC3E}">
        <p14:creationId xmlns:p14="http://schemas.microsoft.com/office/powerpoint/2010/main" val="114962390"/>
      </p:ext>
    </p:extLst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C818DC20-F5FE-4CFA-971E-252654FFA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9737" y="752168"/>
            <a:ext cx="5090839" cy="1348415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Cultural aspirations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A889E74-AE86-4D02-B3D6-8905178AAA88}"/>
              </a:ext>
            </a:extLst>
          </p:cNvPr>
          <p:cNvSpPr txBox="1"/>
          <p:nvPr/>
        </p:nvSpPr>
        <p:spPr>
          <a:xfrm>
            <a:off x="6799737" y="2505663"/>
            <a:ext cx="481860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en-US" sz="32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 as One</a:t>
            </a:r>
          </a:p>
          <a:p>
            <a:pPr marL="285750" indent="-285750"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en-US" sz="32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Citizen Focused</a:t>
            </a:r>
          </a:p>
          <a:p>
            <a:pPr marL="285750" indent="-285750"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en-US" sz="32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Growth Mindset</a:t>
            </a:r>
          </a:p>
          <a:p>
            <a:pPr marL="285750" indent="-285750"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en-US" sz="32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 a Difference</a:t>
            </a:r>
          </a:p>
          <a:p>
            <a:pPr marL="285750" indent="-285750"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en-US" sz="32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Leadership Everywhere</a:t>
            </a:r>
          </a:p>
        </p:txBody>
      </p:sp>
      <p:pic>
        <p:nvPicPr>
          <p:cNvPr id="21" name="Picture Placeholder 20" descr="A person sitting at a table&#10;&#10;Description generated with very high confidence">
            <a:extLst>
              <a:ext uri="{FF2B5EF4-FFF2-40B4-BE49-F238E27FC236}">
                <a16:creationId xmlns:a16="http://schemas.microsoft.com/office/drawing/2014/main" id="{78D4922A-9991-4B70-A918-4BD3744D2DE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334" r="2033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176836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40327" y="398667"/>
            <a:ext cx="102911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How to Request Access to COSMOS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3578" y="2187787"/>
            <a:ext cx="1108086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To request access to the COSMOS</a:t>
            </a:r>
          </a:p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Grant Management System, right click</a:t>
            </a:r>
          </a:p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and open the hyperlink below:</a:t>
            </a:r>
          </a:p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https://apps.nd.gov/docr/cosmos/menu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It is recommended to save this hyperlink</a:t>
            </a:r>
          </a:p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to your desktop by creating a shortcut for easy access.</a:t>
            </a:r>
          </a:p>
        </p:txBody>
      </p:sp>
    </p:spTree>
    <p:extLst>
      <p:ext uri="{BB962C8B-B14F-4D97-AF65-F5344CB8AC3E}">
        <p14:creationId xmlns:p14="http://schemas.microsoft.com/office/powerpoint/2010/main" val="6472410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40327" y="398667"/>
            <a:ext cx="102163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How to Request Access to COSMOS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57695" y="1797089"/>
            <a:ext cx="104989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DO YOU CURRENTLY HAVE A</a:t>
            </a:r>
          </a:p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NORTH DAKOTA ONLINE SERVICES ACCOUNT?</a:t>
            </a:r>
          </a:p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on Already Registered – Not Sure?</a:t>
            </a:r>
            <a:endParaRPr lang="en-US" sz="1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7212" y="3674516"/>
            <a:ext cx="6166831" cy="2973852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H="1">
            <a:off x="4580313" y="3300153"/>
            <a:ext cx="1587732" cy="26766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7415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40327" y="398667"/>
            <a:ext cx="1031609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How to Request Access to COSMOS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3825" y="1772151"/>
            <a:ext cx="104490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Enter your email address or telephone</a:t>
            </a:r>
          </a:p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number for verification of a </a:t>
            </a:r>
          </a:p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North Dakota Online Services account.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7287" y="3034319"/>
            <a:ext cx="548640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1884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40327" y="398667"/>
            <a:ext cx="102495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How to Request Access to COSMOS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11480" y="1713962"/>
            <a:ext cx="105072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If you receive an error message, 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account found,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you do </a:t>
            </a:r>
            <a:r>
              <a:rPr lang="en-US" sz="2400" u="sng" dirty="0"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have a North Dakota Online Services Account.</a:t>
            </a:r>
          </a:p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Return to the login page and click on the </a:t>
            </a:r>
          </a:p>
          <a:p>
            <a:pPr algn="ctr"/>
            <a:r>
              <a:rPr lang="en-US" sz="2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Register Now!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button and follow directions.</a:t>
            </a:r>
            <a:endParaRPr lang="en-US" sz="16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0913" y="3652954"/>
            <a:ext cx="4802632" cy="3116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9687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40327" y="398667"/>
            <a:ext cx="101082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How to Request Access to COSMOS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0327" y="1704730"/>
            <a:ext cx="10764981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NO,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 DO NOT HAVE A NORTH DAKOTA ONLINE SERVICES ACCOUNT.</a:t>
            </a:r>
          </a:p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To setup a new North Dakota Online Services Account, click on the </a:t>
            </a:r>
            <a:r>
              <a:rPr lang="en-US" sz="2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Register Now!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button below.</a:t>
            </a:r>
          </a:p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Follow directions on slide 10 through 13 of this PowerPoint.</a:t>
            </a:r>
          </a:p>
          <a:p>
            <a:pPr algn="ctr"/>
            <a:endParaRPr lang="en-US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u="sn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u="sn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u="sn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88" y="3691135"/>
            <a:ext cx="3585316" cy="2443658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H="1">
            <a:off x="6500553" y="2618509"/>
            <a:ext cx="2352502" cy="25520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13428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40327" y="398667"/>
            <a:ext cx="103576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How to Request Access to COSMOS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19793" y="1772150"/>
            <a:ext cx="10598726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YES,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 HAVE A CURRENT NORTH DAKOTA ONLINE SERVICES LOGIN. </a:t>
            </a:r>
          </a:p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Enter your login and password on the left side of the login box.</a:t>
            </a:r>
          </a:p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        </a:t>
            </a:r>
          </a:p>
          <a:p>
            <a:r>
              <a:rPr lang="en-US" sz="1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         Setting up a North Dakota Online Services login account is only required once.</a:t>
            </a:r>
            <a:endParaRPr lang="en-US" sz="11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218" y="3054928"/>
            <a:ext cx="5678345" cy="2822171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H="1">
            <a:off x="5486400" y="2940258"/>
            <a:ext cx="3697956" cy="198087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56520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634</TotalTime>
  <Words>1150</Words>
  <Application>Microsoft Office PowerPoint</Application>
  <PresentationFormat>Widescreen</PresentationFormat>
  <Paragraphs>179</Paragraphs>
  <Slides>35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3" baseType="lpstr">
      <vt:lpstr>Arial</vt:lpstr>
      <vt:lpstr>Calibri</vt:lpstr>
      <vt:lpstr>Calibri Light</vt:lpstr>
      <vt:lpstr>Muli</vt:lpstr>
      <vt:lpstr>Muli Black</vt:lpstr>
      <vt:lpstr>Segoe UI</vt:lpstr>
      <vt:lpstr>Wingdings</vt:lpstr>
      <vt:lpstr>Office Theme</vt:lpstr>
      <vt:lpstr>PowerPoint Presentation</vt:lpstr>
      <vt:lpstr>EMPOWER PEOPLE. IMPROVE LIVES. INSPIRE SUCCESS.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GRATITUDE</vt:lpstr>
      <vt:lpstr>humility</vt:lpstr>
      <vt:lpstr>Curiosity</vt:lpstr>
      <vt:lpstr>courage</vt:lpstr>
      <vt:lpstr>Cultural aspirations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Richards, Kayli A.</dc:creator>
  <cp:lastModifiedBy>Spomer, Tyler L.</cp:lastModifiedBy>
  <cp:revision>63</cp:revision>
  <dcterms:created xsi:type="dcterms:W3CDTF">2019-08-19T15:49:38Z</dcterms:created>
  <dcterms:modified xsi:type="dcterms:W3CDTF">2021-03-04T21:49:59Z</dcterms:modified>
</cp:coreProperties>
</file>